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71" r:id="rId5"/>
    <p:sldId id="272" r:id="rId6"/>
    <p:sldId id="261" r:id="rId7"/>
    <p:sldId id="276" r:id="rId8"/>
    <p:sldId id="277" r:id="rId9"/>
    <p:sldId id="270" r:id="rId10"/>
    <p:sldId id="281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9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1" d="100"/>
          <a:sy n="121" d="100"/>
        </p:scale>
        <p:origin x="-12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57F974-DD78-4371-A199-46A835D9F24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9D08BC6-620E-4CB4-9703-417789685EC2}">
      <dgm:prSet phldrT="[Текст]"/>
      <dgm:spPr/>
      <dgm:t>
        <a:bodyPr/>
        <a:lstStyle/>
        <a:p>
          <a:r>
            <a:rPr lang="ru-RU" dirty="0"/>
            <a:t>Кража Э/Э</a:t>
          </a:r>
        </a:p>
      </dgm:t>
    </dgm:pt>
    <dgm:pt modelId="{4BA5232A-F433-4346-8DD9-4E5ADEF40167}" type="parTrans" cxnId="{D7475561-E0B2-4252-ABF0-C2338F68CED1}">
      <dgm:prSet/>
      <dgm:spPr/>
      <dgm:t>
        <a:bodyPr/>
        <a:lstStyle/>
        <a:p>
          <a:endParaRPr lang="ru-RU"/>
        </a:p>
      </dgm:t>
    </dgm:pt>
    <dgm:pt modelId="{37F57210-BAEE-4018-9EFC-859E4A79DE89}" type="sibTrans" cxnId="{D7475561-E0B2-4252-ABF0-C2338F68CED1}">
      <dgm:prSet/>
      <dgm:spPr/>
      <dgm:t>
        <a:bodyPr/>
        <a:lstStyle/>
        <a:p>
          <a:endParaRPr lang="ru-RU"/>
        </a:p>
      </dgm:t>
    </dgm:pt>
    <dgm:pt modelId="{B9DA5A14-1655-4F36-970E-52675E4FB796}">
      <dgm:prSet phldrT="[Текст]"/>
      <dgm:spPr/>
      <dgm:t>
        <a:bodyPr/>
        <a:lstStyle/>
        <a:p>
          <a:r>
            <a:rPr lang="ru-RU" dirty="0"/>
            <a:t>Неучтенное потребление Э/Э</a:t>
          </a:r>
        </a:p>
      </dgm:t>
    </dgm:pt>
    <dgm:pt modelId="{4152E8AA-7BC1-4805-BBC8-06CAE997E55D}" type="parTrans" cxnId="{FAA1D6C5-D811-43B6-A4C2-5D9CFCAAD34C}">
      <dgm:prSet/>
      <dgm:spPr/>
      <dgm:t>
        <a:bodyPr/>
        <a:lstStyle/>
        <a:p>
          <a:endParaRPr lang="ru-RU"/>
        </a:p>
      </dgm:t>
    </dgm:pt>
    <dgm:pt modelId="{6CB49681-727F-4157-A420-4BF207CBF310}" type="sibTrans" cxnId="{FAA1D6C5-D811-43B6-A4C2-5D9CFCAAD34C}">
      <dgm:prSet/>
      <dgm:spPr/>
      <dgm:t>
        <a:bodyPr/>
        <a:lstStyle/>
        <a:p>
          <a:endParaRPr lang="ru-RU"/>
        </a:p>
      </dgm:t>
    </dgm:pt>
    <dgm:pt modelId="{E06D71B2-39EA-420E-A96F-8F7410843BFA}">
      <dgm:prSet phldrT="[Текст]"/>
      <dgm:spPr/>
      <dgm:t>
        <a:bodyPr/>
        <a:lstStyle/>
        <a:p>
          <a:r>
            <a:rPr lang="ru-RU" dirty="0"/>
            <a:t>ОДН</a:t>
          </a:r>
        </a:p>
      </dgm:t>
    </dgm:pt>
    <dgm:pt modelId="{0BB81BBB-3E37-4B70-BB66-10442B7CDA71}" type="sibTrans" cxnId="{E995B43B-8A8C-4F88-A804-435AC1541A88}">
      <dgm:prSet/>
      <dgm:spPr/>
      <dgm:t>
        <a:bodyPr/>
        <a:lstStyle/>
        <a:p>
          <a:endParaRPr lang="ru-RU"/>
        </a:p>
      </dgm:t>
    </dgm:pt>
    <dgm:pt modelId="{FDF947D2-58E7-406C-A950-3E3FF7579F98}" type="parTrans" cxnId="{E995B43B-8A8C-4F88-A804-435AC1541A88}">
      <dgm:prSet/>
      <dgm:spPr/>
      <dgm:t>
        <a:bodyPr/>
        <a:lstStyle/>
        <a:p>
          <a:endParaRPr lang="ru-RU"/>
        </a:p>
      </dgm:t>
    </dgm:pt>
    <dgm:pt modelId="{F7895620-C80B-4089-88FC-DE595B7F9807}">
      <dgm:prSet phldrT="[Текст]"/>
      <dgm:spPr/>
      <dgm:t>
        <a:bodyPr/>
        <a:lstStyle/>
        <a:p>
          <a:r>
            <a:rPr lang="ru-RU" dirty="0"/>
            <a:t>Собственное потребление</a:t>
          </a:r>
        </a:p>
      </dgm:t>
    </dgm:pt>
    <dgm:pt modelId="{961027EA-072E-48A6-965F-9BFA0ECE566D}" type="parTrans" cxnId="{1C3EC1A7-0C13-4996-921C-A2397A043057}">
      <dgm:prSet/>
      <dgm:spPr/>
      <dgm:t>
        <a:bodyPr/>
        <a:lstStyle/>
        <a:p>
          <a:endParaRPr lang="ru-RU"/>
        </a:p>
      </dgm:t>
    </dgm:pt>
    <dgm:pt modelId="{39CE9E5E-743A-4DD3-921A-5CAB3B632B78}" type="sibTrans" cxnId="{1C3EC1A7-0C13-4996-921C-A2397A043057}">
      <dgm:prSet/>
      <dgm:spPr/>
      <dgm:t>
        <a:bodyPr/>
        <a:lstStyle/>
        <a:p>
          <a:endParaRPr lang="ru-RU"/>
        </a:p>
      </dgm:t>
    </dgm:pt>
    <dgm:pt modelId="{506E5D42-2C82-4302-AC03-AEA31C4D1CA6}" type="pres">
      <dgm:prSet presAssocID="{7057F974-DD78-4371-A199-46A835D9F241}" presName="CompostProcess" presStyleCnt="0">
        <dgm:presLayoutVars>
          <dgm:dir/>
          <dgm:resizeHandles val="exact"/>
        </dgm:presLayoutVars>
      </dgm:prSet>
      <dgm:spPr/>
    </dgm:pt>
    <dgm:pt modelId="{54584EFE-19EE-4716-A417-F86531FD4939}" type="pres">
      <dgm:prSet presAssocID="{7057F974-DD78-4371-A199-46A835D9F241}" presName="arrow" presStyleLbl="bgShp" presStyleIdx="0" presStyleCnt="1" custScaleX="117647"/>
      <dgm:spPr/>
    </dgm:pt>
    <dgm:pt modelId="{4F9226E0-5394-4AA4-B097-9CE072203662}" type="pres">
      <dgm:prSet presAssocID="{7057F974-DD78-4371-A199-46A835D9F241}" presName="linearProcess" presStyleCnt="0"/>
      <dgm:spPr/>
    </dgm:pt>
    <dgm:pt modelId="{D0C30655-4876-4727-BF69-045579F2E326}" type="pres">
      <dgm:prSet presAssocID="{39D08BC6-620E-4CB4-9703-417789685EC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6F76E-99CE-4A5D-AFA2-E61C86CCB87A}" type="pres">
      <dgm:prSet presAssocID="{37F57210-BAEE-4018-9EFC-859E4A79DE89}" presName="sibTrans" presStyleCnt="0"/>
      <dgm:spPr/>
    </dgm:pt>
    <dgm:pt modelId="{CD83501E-F982-4CB8-9D73-F18E14FC11A8}" type="pres">
      <dgm:prSet presAssocID="{B9DA5A14-1655-4F36-970E-52675E4FB79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474CD-663E-4268-AE79-89534A10B6EF}" type="pres">
      <dgm:prSet presAssocID="{6CB49681-727F-4157-A420-4BF207CBF310}" presName="sibTrans" presStyleCnt="0"/>
      <dgm:spPr/>
    </dgm:pt>
    <dgm:pt modelId="{E4B4A463-DB94-4A0A-AFE9-BC05235A473A}" type="pres">
      <dgm:prSet presAssocID="{E06D71B2-39EA-420E-A96F-8F7410843BFA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1BC5-B0FF-4AD4-8713-DC979B66124C}" type="pres">
      <dgm:prSet presAssocID="{0BB81BBB-3E37-4B70-BB66-10442B7CDA71}" presName="sibTrans" presStyleCnt="0"/>
      <dgm:spPr/>
    </dgm:pt>
    <dgm:pt modelId="{5FAC9487-52E1-43F1-9956-1CE3D45636FB}" type="pres">
      <dgm:prSet presAssocID="{F7895620-C80B-4089-88FC-DE595B7F9807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EE9539-CD4C-4D03-9CBA-4951AC944CED}" type="presOf" srcId="{7057F974-DD78-4371-A199-46A835D9F241}" destId="{506E5D42-2C82-4302-AC03-AEA31C4D1CA6}" srcOrd="0" destOrd="0" presId="urn:microsoft.com/office/officeart/2005/8/layout/hProcess9"/>
    <dgm:cxn modelId="{FAA1D6C5-D811-43B6-A4C2-5D9CFCAAD34C}" srcId="{7057F974-DD78-4371-A199-46A835D9F241}" destId="{B9DA5A14-1655-4F36-970E-52675E4FB796}" srcOrd="1" destOrd="0" parTransId="{4152E8AA-7BC1-4805-BBC8-06CAE997E55D}" sibTransId="{6CB49681-727F-4157-A420-4BF207CBF310}"/>
    <dgm:cxn modelId="{E995B43B-8A8C-4F88-A804-435AC1541A88}" srcId="{7057F974-DD78-4371-A199-46A835D9F241}" destId="{E06D71B2-39EA-420E-A96F-8F7410843BFA}" srcOrd="2" destOrd="0" parTransId="{FDF947D2-58E7-406C-A950-3E3FF7579F98}" sibTransId="{0BB81BBB-3E37-4B70-BB66-10442B7CDA71}"/>
    <dgm:cxn modelId="{D7475561-E0B2-4252-ABF0-C2338F68CED1}" srcId="{7057F974-DD78-4371-A199-46A835D9F241}" destId="{39D08BC6-620E-4CB4-9703-417789685EC2}" srcOrd="0" destOrd="0" parTransId="{4BA5232A-F433-4346-8DD9-4E5ADEF40167}" sibTransId="{37F57210-BAEE-4018-9EFC-859E4A79DE89}"/>
    <dgm:cxn modelId="{1C3EC1A7-0C13-4996-921C-A2397A043057}" srcId="{7057F974-DD78-4371-A199-46A835D9F241}" destId="{F7895620-C80B-4089-88FC-DE595B7F9807}" srcOrd="3" destOrd="0" parTransId="{961027EA-072E-48A6-965F-9BFA0ECE566D}" sibTransId="{39CE9E5E-743A-4DD3-921A-5CAB3B632B78}"/>
    <dgm:cxn modelId="{494CDA01-82B9-428C-A7B2-1FA955B586E5}" type="presOf" srcId="{E06D71B2-39EA-420E-A96F-8F7410843BFA}" destId="{E4B4A463-DB94-4A0A-AFE9-BC05235A473A}" srcOrd="0" destOrd="0" presId="urn:microsoft.com/office/officeart/2005/8/layout/hProcess9"/>
    <dgm:cxn modelId="{CC2A4CF9-2A22-428F-A27B-AF60BCF7DFA6}" type="presOf" srcId="{F7895620-C80B-4089-88FC-DE595B7F9807}" destId="{5FAC9487-52E1-43F1-9956-1CE3D45636FB}" srcOrd="0" destOrd="0" presId="urn:microsoft.com/office/officeart/2005/8/layout/hProcess9"/>
    <dgm:cxn modelId="{B6C51896-8186-485E-BC1C-7D8D1B1CFF5A}" type="presOf" srcId="{B9DA5A14-1655-4F36-970E-52675E4FB796}" destId="{CD83501E-F982-4CB8-9D73-F18E14FC11A8}" srcOrd="0" destOrd="0" presId="urn:microsoft.com/office/officeart/2005/8/layout/hProcess9"/>
    <dgm:cxn modelId="{EAC862DD-7F60-49ED-B378-BB6F70110114}" type="presOf" srcId="{39D08BC6-620E-4CB4-9703-417789685EC2}" destId="{D0C30655-4876-4727-BF69-045579F2E326}" srcOrd="0" destOrd="0" presId="urn:microsoft.com/office/officeart/2005/8/layout/hProcess9"/>
    <dgm:cxn modelId="{216D1037-7C1D-4A30-9263-60E9BC48F93F}" type="presParOf" srcId="{506E5D42-2C82-4302-AC03-AEA31C4D1CA6}" destId="{54584EFE-19EE-4716-A417-F86531FD4939}" srcOrd="0" destOrd="0" presId="urn:microsoft.com/office/officeart/2005/8/layout/hProcess9"/>
    <dgm:cxn modelId="{F1FFFBE4-9BAE-4CA0-8F41-91D2C61C6F10}" type="presParOf" srcId="{506E5D42-2C82-4302-AC03-AEA31C4D1CA6}" destId="{4F9226E0-5394-4AA4-B097-9CE072203662}" srcOrd="1" destOrd="0" presId="urn:microsoft.com/office/officeart/2005/8/layout/hProcess9"/>
    <dgm:cxn modelId="{D0D46D55-DA84-493F-B270-B9D16F9A3B26}" type="presParOf" srcId="{4F9226E0-5394-4AA4-B097-9CE072203662}" destId="{D0C30655-4876-4727-BF69-045579F2E326}" srcOrd="0" destOrd="0" presId="urn:microsoft.com/office/officeart/2005/8/layout/hProcess9"/>
    <dgm:cxn modelId="{5203F0B7-4C86-43A2-B022-387C211A90AD}" type="presParOf" srcId="{4F9226E0-5394-4AA4-B097-9CE072203662}" destId="{6376F76E-99CE-4A5D-AFA2-E61C86CCB87A}" srcOrd="1" destOrd="0" presId="urn:microsoft.com/office/officeart/2005/8/layout/hProcess9"/>
    <dgm:cxn modelId="{3832EB1C-9388-4D91-8FB5-8C292A5EDD3B}" type="presParOf" srcId="{4F9226E0-5394-4AA4-B097-9CE072203662}" destId="{CD83501E-F982-4CB8-9D73-F18E14FC11A8}" srcOrd="2" destOrd="0" presId="urn:microsoft.com/office/officeart/2005/8/layout/hProcess9"/>
    <dgm:cxn modelId="{63C25F78-6977-4490-A4E1-9DDBC8BA7D84}" type="presParOf" srcId="{4F9226E0-5394-4AA4-B097-9CE072203662}" destId="{F53474CD-663E-4268-AE79-89534A10B6EF}" srcOrd="3" destOrd="0" presId="urn:microsoft.com/office/officeart/2005/8/layout/hProcess9"/>
    <dgm:cxn modelId="{81F6551F-8665-4C2F-B462-A2FBD6189693}" type="presParOf" srcId="{4F9226E0-5394-4AA4-B097-9CE072203662}" destId="{E4B4A463-DB94-4A0A-AFE9-BC05235A473A}" srcOrd="4" destOrd="0" presId="urn:microsoft.com/office/officeart/2005/8/layout/hProcess9"/>
    <dgm:cxn modelId="{25737457-AA09-444A-9A04-C113DBC26EC3}" type="presParOf" srcId="{4F9226E0-5394-4AA4-B097-9CE072203662}" destId="{218C1BC5-B0FF-4AD4-8713-DC979B66124C}" srcOrd="5" destOrd="0" presId="urn:microsoft.com/office/officeart/2005/8/layout/hProcess9"/>
    <dgm:cxn modelId="{62E17D34-CBF7-4F43-A75F-FAF0047D9351}" type="presParOf" srcId="{4F9226E0-5394-4AA4-B097-9CE072203662}" destId="{5FAC9487-52E1-43F1-9956-1CE3D45636FB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F4D9A7-CF7A-4AB7-97F4-7D9088D6B478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64FE7E9-D0BF-4049-9B49-0553B5917287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инвестиционной программы</a:t>
          </a:r>
        </a:p>
      </dgm:t>
    </dgm:pt>
    <dgm:pt modelId="{78A2CE95-1A52-4129-8D03-86FF7922A537}" type="parTrans" cxnId="{5F07DA4E-268D-447A-9655-D190B8C2E4C4}">
      <dgm:prSet/>
      <dgm:spPr/>
      <dgm:t>
        <a:bodyPr/>
        <a:lstStyle/>
        <a:p>
          <a:endParaRPr lang="ru-RU"/>
        </a:p>
      </dgm:t>
    </dgm:pt>
    <dgm:pt modelId="{50DC35EC-54D9-484A-AD35-9DC2D591D058}" type="sibTrans" cxnId="{5F07DA4E-268D-447A-9655-D190B8C2E4C4}">
      <dgm:prSet/>
      <dgm:spPr/>
      <dgm:t>
        <a:bodyPr/>
        <a:lstStyle/>
        <a:p>
          <a:endParaRPr lang="ru-RU"/>
        </a:p>
      </dgm:t>
    </dgm:pt>
    <dgm:pt modelId="{3DFED47A-E2F1-4AD2-AD19-5D88B0D93948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Невыполнение ремонтной программы</a:t>
          </a:r>
        </a:p>
      </dgm:t>
    </dgm:pt>
    <dgm:pt modelId="{8BAADFA3-5FD0-4DCF-836B-42D386393216}" type="parTrans" cxnId="{A099C754-7EA9-4D0D-991D-3DF58BBB1499}">
      <dgm:prSet/>
      <dgm:spPr/>
      <dgm:t>
        <a:bodyPr/>
        <a:lstStyle/>
        <a:p>
          <a:endParaRPr lang="ru-RU"/>
        </a:p>
      </dgm:t>
    </dgm:pt>
    <dgm:pt modelId="{89243828-8CD7-482D-9BD0-E6C4E9D7C4D1}" type="sibTrans" cxnId="{A099C754-7EA9-4D0D-991D-3DF58BBB1499}">
      <dgm:prSet/>
      <dgm:spPr/>
      <dgm:t>
        <a:bodyPr/>
        <a:lstStyle/>
        <a:p>
          <a:endParaRPr lang="ru-RU"/>
        </a:p>
      </dgm:t>
    </dgm:pt>
    <dgm:pt modelId="{00AB0313-822C-4805-BC72-DD6AC6C3AC64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Снижение </a:t>
          </a:r>
          <a:r>
            <a:rPr lang="ru-RU" dirty="0" err="1"/>
            <a:t>энергобезопасности</a:t>
          </a:r>
          <a:r>
            <a:rPr lang="ru-RU" dirty="0"/>
            <a:t> региона</a:t>
          </a:r>
        </a:p>
      </dgm:t>
    </dgm:pt>
    <dgm:pt modelId="{EA5C75AC-EB94-48DD-9E1C-ECD6CED7D956}" type="parTrans" cxnId="{47654B93-2A5E-4F1E-B44D-67E24C3DAF68}">
      <dgm:prSet/>
      <dgm:spPr/>
      <dgm:t>
        <a:bodyPr/>
        <a:lstStyle/>
        <a:p>
          <a:endParaRPr lang="ru-RU"/>
        </a:p>
      </dgm:t>
    </dgm:pt>
    <dgm:pt modelId="{AC267EC0-B20F-4478-BDDD-EE704891BE01}" type="sibTrans" cxnId="{47654B93-2A5E-4F1E-B44D-67E24C3DAF68}">
      <dgm:prSet/>
      <dgm:spPr/>
      <dgm:t>
        <a:bodyPr/>
        <a:lstStyle/>
        <a:p>
          <a:endParaRPr lang="ru-RU"/>
        </a:p>
      </dgm:t>
    </dgm:pt>
    <dgm:pt modelId="{D60F9981-8283-4AB2-BD6A-50923CE22A05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/>
            <a:t>Рост социальной напряженности</a:t>
          </a:r>
        </a:p>
      </dgm:t>
    </dgm:pt>
    <dgm:pt modelId="{9879C6CD-73EF-4F98-BE0E-549C3E0F95C1}" type="parTrans" cxnId="{FB4FD471-3EC2-43AE-939D-A68C247CB273}">
      <dgm:prSet/>
      <dgm:spPr/>
      <dgm:t>
        <a:bodyPr/>
        <a:lstStyle/>
        <a:p>
          <a:endParaRPr lang="ru-RU"/>
        </a:p>
      </dgm:t>
    </dgm:pt>
    <dgm:pt modelId="{BB267360-A1A5-4446-9B0A-AACB91788E82}" type="sibTrans" cxnId="{FB4FD471-3EC2-43AE-939D-A68C247CB273}">
      <dgm:prSet/>
      <dgm:spPr/>
      <dgm:t>
        <a:bodyPr/>
        <a:lstStyle/>
        <a:p>
          <a:endParaRPr lang="ru-RU"/>
        </a:p>
      </dgm:t>
    </dgm:pt>
    <dgm:pt modelId="{89B861C2-1F9D-4875-AA07-824ADE890977}" type="pres">
      <dgm:prSet presAssocID="{77F4D9A7-CF7A-4AB7-97F4-7D9088D6B47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BECF6A8-117A-4EBE-BA36-BFFCE422D1ED}" type="pres">
      <dgm:prSet presAssocID="{77F4D9A7-CF7A-4AB7-97F4-7D9088D6B478}" presName="Name1" presStyleCnt="0"/>
      <dgm:spPr/>
    </dgm:pt>
    <dgm:pt modelId="{CAD5D65D-6EE9-456D-A468-C3609B3FA6C5}" type="pres">
      <dgm:prSet presAssocID="{77F4D9A7-CF7A-4AB7-97F4-7D9088D6B478}" presName="cycle" presStyleCnt="0"/>
      <dgm:spPr/>
    </dgm:pt>
    <dgm:pt modelId="{401DAD3A-DD89-43B2-9CA2-EE5BEC8346BE}" type="pres">
      <dgm:prSet presAssocID="{77F4D9A7-CF7A-4AB7-97F4-7D9088D6B478}" presName="srcNode" presStyleLbl="node1" presStyleIdx="0" presStyleCnt="4"/>
      <dgm:spPr/>
    </dgm:pt>
    <dgm:pt modelId="{AFC58260-CE5E-450D-9CDF-50973BD5FC67}" type="pres">
      <dgm:prSet presAssocID="{77F4D9A7-CF7A-4AB7-97F4-7D9088D6B478}" presName="conn" presStyleLbl="parChTrans1D2" presStyleIdx="0" presStyleCnt="1"/>
      <dgm:spPr/>
      <dgm:t>
        <a:bodyPr/>
        <a:lstStyle/>
        <a:p>
          <a:endParaRPr lang="ru-RU"/>
        </a:p>
      </dgm:t>
    </dgm:pt>
    <dgm:pt modelId="{4CD40E56-4F8A-4BC5-AF30-E23AE04C432C}" type="pres">
      <dgm:prSet presAssocID="{77F4D9A7-CF7A-4AB7-97F4-7D9088D6B478}" presName="extraNode" presStyleLbl="node1" presStyleIdx="0" presStyleCnt="4"/>
      <dgm:spPr/>
    </dgm:pt>
    <dgm:pt modelId="{9D793E1F-BEC5-4CD9-9682-EE6C5AEF1D37}" type="pres">
      <dgm:prSet presAssocID="{77F4D9A7-CF7A-4AB7-97F4-7D9088D6B478}" presName="dstNode" presStyleLbl="node1" presStyleIdx="0" presStyleCnt="4"/>
      <dgm:spPr/>
    </dgm:pt>
    <dgm:pt modelId="{92DAA8C2-2DD9-44F9-9F4A-B2B696419F58}" type="pres">
      <dgm:prSet presAssocID="{B64FE7E9-D0BF-4049-9B49-0553B591728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1E4482-3CE4-45AC-8A0D-355252146859}" type="pres">
      <dgm:prSet presAssocID="{B64FE7E9-D0BF-4049-9B49-0553B5917287}" presName="accent_1" presStyleCnt="0"/>
      <dgm:spPr/>
    </dgm:pt>
    <dgm:pt modelId="{6D74A5CA-9FF9-478F-B697-5975E7E3784D}" type="pres">
      <dgm:prSet presAssocID="{B64FE7E9-D0BF-4049-9B49-0553B5917287}" presName="accentRepeatNode" presStyleLbl="solidFgAcc1" presStyleIdx="0" presStyleCnt="4"/>
      <dgm:spPr/>
    </dgm:pt>
    <dgm:pt modelId="{D86480F7-55D2-4FB3-A9A3-34200EE9BFBB}" type="pres">
      <dgm:prSet presAssocID="{3DFED47A-E2F1-4AD2-AD19-5D88B0D9394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0C630-561A-4BAD-B400-0A8A521D0446}" type="pres">
      <dgm:prSet presAssocID="{3DFED47A-E2F1-4AD2-AD19-5D88B0D93948}" presName="accent_2" presStyleCnt="0"/>
      <dgm:spPr/>
    </dgm:pt>
    <dgm:pt modelId="{F385BE5E-D75F-4F55-8E2D-90B279C66E85}" type="pres">
      <dgm:prSet presAssocID="{3DFED47A-E2F1-4AD2-AD19-5D88B0D93948}" presName="accentRepeatNode" presStyleLbl="solidFgAcc1" presStyleIdx="1" presStyleCnt="4"/>
      <dgm:spPr/>
    </dgm:pt>
    <dgm:pt modelId="{DD015799-87DE-40A1-BA98-C439DCF94480}" type="pres">
      <dgm:prSet presAssocID="{00AB0313-822C-4805-BC72-DD6AC6C3AC6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56665-6237-4B83-931A-80A164047BFB}" type="pres">
      <dgm:prSet presAssocID="{00AB0313-822C-4805-BC72-DD6AC6C3AC64}" presName="accent_3" presStyleCnt="0"/>
      <dgm:spPr/>
    </dgm:pt>
    <dgm:pt modelId="{8803F755-F4E1-4C59-A438-BDFE7566152C}" type="pres">
      <dgm:prSet presAssocID="{00AB0313-822C-4805-BC72-DD6AC6C3AC64}" presName="accentRepeatNode" presStyleLbl="solidFgAcc1" presStyleIdx="2" presStyleCnt="4"/>
      <dgm:spPr/>
    </dgm:pt>
    <dgm:pt modelId="{044F7CAD-E021-42F3-A153-3E5A6292C3E1}" type="pres">
      <dgm:prSet presAssocID="{D60F9981-8283-4AB2-BD6A-50923CE22A0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F1596-39DB-4C4D-9132-E8833DEAD8FB}" type="pres">
      <dgm:prSet presAssocID="{D60F9981-8283-4AB2-BD6A-50923CE22A05}" presName="accent_4" presStyleCnt="0"/>
      <dgm:spPr/>
    </dgm:pt>
    <dgm:pt modelId="{17618084-436B-4227-80CC-5B9B3E9ECAD7}" type="pres">
      <dgm:prSet presAssocID="{D60F9981-8283-4AB2-BD6A-50923CE22A05}" presName="accentRepeatNode" presStyleLbl="solidFgAcc1" presStyleIdx="3" presStyleCnt="4"/>
      <dgm:spPr/>
    </dgm:pt>
  </dgm:ptLst>
  <dgm:cxnLst>
    <dgm:cxn modelId="{01F0DBDC-C6DB-4689-A953-FD1B03B637B4}" type="presOf" srcId="{50DC35EC-54D9-484A-AD35-9DC2D591D058}" destId="{AFC58260-CE5E-450D-9CDF-50973BD5FC67}" srcOrd="0" destOrd="0" presId="urn:microsoft.com/office/officeart/2008/layout/VerticalCurvedList"/>
    <dgm:cxn modelId="{47654B93-2A5E-4F1E-B44D-67E24C3DAF68}" srcId="{77F4D9A7-CF7A-4AB7-97F4-7D9088D6B478}" destId="{00AB0313-822C-4805-BC72-DD6AC6C3AC64}" srcOrd="2" destOrd="0" parTransId="{EA5C75AC-EB94-48DD-9E1C-ECD6CED7D956}" sibTransId="{AC267EC0-B20F-4478-BDDD-EE704891BE01}"/>
    <dgm:cxn modelId="{A099C754-7EA9-4D0D-991D-3DF58BBB1499}" srcId="{77F4D9A7-CF7A-4AB7-97F4-7D9088D6B478}" destId="{3DFED47A-E2F1-4AD2-AD19-5D88B0D93948}" srcOrd="1" destOrd="0" parTransId="{8BAADFA3-5FD0-4DCF-836B-42D386393216}" sibTransId="{89243828-8CD7-482D-9BD0-E6C4E9D7C4D1}"/>
    <dgm:cxn modelId="{FB4FD471-3EC2-43AE-939D-A68C247CB273}" srcId="{77F4D9A7-CF7A-4AB7-97F4-7D9088D6B478}" destId="{D60F9981-8283-4AB2-BD6A-50923CE22A05}" srcOrd="3" destOrd="0" parTransId="{9879C6CD-73EF-4F98-BE0E-549C3E0F95C1}" sibTransId="{BB267360-A1A5-4446-9B0A-AACB91788E82}"/>
    <dgm:cxn modelId="{43250199-ACFE-442D-A5C6-AF2A0A0AABB0}" type="presOf" srcId="{77F4D9A7-CF7A-4AB7-97F4-7D9088D6B478}" destId="{89B861C2-1F9D-4875-AA07-824ADE890977}" srcOrd="0" destOrd="0" presId="urn:microsoft.com/office/officeart/2008/layout/VerticalCurvedList"/>
    <dgm:cxn modelId="{0A1BEED5-A75C-4364-95C1-AA437EB6774D}" type="presOf" srcId="{3DFED47A-E2F1-4AD2-AD19-5D88B0D93948}" destId="{D86480F7-55D2-4FB3-A9A3-34200EE9BFBB}" srcOrd="0" destOrd="0" presId="urn:microsoft.com/office/officeart/2008/layout/VerticalCurvedList"/>
    <dgm:cxn modelId="{3C0339B0-A81F-48FA-9800-B7540C59E196}" type="presOf" srcId="{D60F9981-8283-4AB2-BD6A-50923CE22A05}" destId="{044F7CAD-E021-42F3-A153-3E5A6292C3E1}" srcOrd="0" destOrd="0" presId="urn:microsoft.com/office/officeart/2008/layout/VerticalCurvedList"/>
    <dgm:cxn modelId="{B1E21D7A-32F2-4AAF-A7A0-EB6C478FBC3F}" type="presOf" srcId="{00AB0313-822C-4805-BC72-DD6AC6C3AC64}" destId="{DD015799-87DE-40A1-BA98-C439DCF94480}" srcOrd="0" destOrd="0" presId="urn:microsoft.com/office/officeart/2008/layout/VerticalCurvedList"/>
    <dgm:cxn modelId="{5F07DA4E-268D-447A-9655-D190B8C2E4C4}" srcId="{77F4D9A7-CF7A-4AB7-97F4-7D9088D6B478}" destId="{B64FE7E9-D0BF-4049-9B49-0553B5917287}" srcOrd="0" destOrd="0" parTransId="{78A2CE95-1A52-4129-8D03-86FF7922A537}" sibTransId="{50DC35EC-54D9-484A-AD35-9DC2D591D058}"/>
    <dgm:cxn modelId="{640C9F21-2B9A-49E4-8283-3C20713AE039}" type="presOf" srcId="{B64FE7E9-D0BF-4049-9B49-0553B5917287}" destId="{92DAA8C2-2DD9-44F9-9F4A-B2B696419F58}" srcOrd="0" destOrd="0" presId="urn:microsoft.com/office/officeart/2008/layout/VerticalCurvedList"/>
    <dgm:cxn modelId="{E0EAF2E2-B6B7-41BD-916C-ACF54197B5F1}" type="presParOf" srcId="{89B861C2-1F9D-4875-AA07-824ADE890977}" destId="{7BECF6A8-117A-4EBE-BA36-BFFCE422D1ED}" srcOrd="0" destOrd="0" presId="urn:microsoft.com/office/officeart/2008/layout/VerticalCurvedList"/>
    <dgm:cxn modelId="{AAD92263-0F6B-4E7D-92D3-5900C53D812F}" type="presParOf" srcId="{7BECF6A8-117A-4EBE-BA36-BFFCE422D1ED}" destId="{CAD5D65D-6EE9-456D-A468-C3609B3FA6C5}" srcOrd="0" destOrd="0" presId="urn:microsoft.com/office/officeart/2008/layout/VerticalCurvedList"/>
    <dgm:cxn modelId="{C5DDF494-9A02-4A25-BF2D-28D4AFE75FAD}" type="presParOf" srcId="{CAD5D65D-6EE9-456D-A468-C3609B3FA6C5}" destId="{401DAD3A-DD89-43B2-9CA2-EE5BEC8346BE}" srcOrd="0" destOrd="0" presId="urn:microsoft.com/office/officeart/2008/layout/VerticalCurvedList"/>
    <dgm:cxn modelId="{3E011990-A194-4E63-9209-2D6F2DBDE2F4}" type="presParOf" srcId="{CAD5D65D-6EE9-456D-A468-C3609B3FA6C5}" destId="{AFC58260-CE5E-450D-9CDF-50973BD5FC67}" srcOrd="1" destOrd="0" presId="urn:microsoft.com/office/officeart/2008/layout/VerticalCurvedList"/>
    <dgm:cxn modelId="{356957FB-ADE7-4F67-93D3-9448DDF0B260}" type="presParOf" srcId="{CAD5D65D-6EE9-456D-A468-C3609B3FA6C5}" destId="{4CD40E56-4F8A-4BC5-AF30-E23AE04C432C}" srcOrd="2" destOrd="0" presId="urn:microsoft.com/office/officeart/2008/layout/VerticalCurvedList"/>
    <dgm:cxn modelId="{70718156-2736-4BFB-9214-13B5E9C753F8}" type="presParOf" srcId="{CAD5D65D-6EE9-456D-A468-C3609B3FA6C5}" destId="{9D793E1F-BEC5-4CD9-9682-EE6C5AEF1D37}" srcOrd="3" destOrd="0" presId="urn:microsoft.com/office/officeart/2008/layout/VerticalCurvedList"/>
    <dgm:cxn modelId="{C1A2653C-B9D7-481B-96D9-3618FD4A5ADB}" type="presParOf" srcId="{7BECF6A8-117A-4EBE-BA36-BFFCE422D1ED}" destId="{92DAA8C2-2DD9-44F9-9F4A-B2B696419F58}" srcOrd="1" destOrd="0" presId="urn:microsoft.com/office/officeart/2008/layout/VerticalCurvedList"/>
    <dgm:cxn modelId="{0618D5EF-572E-4B51-B46D-BA6CE92796F6}" type="presParOf" srcId="{7BECF6A8-117A-4EBE-BA36-BFFCE422D1ED}" destId="{991E4482-3CE4-45AC-8A0D-355252146859}" srcOrd="2" destOrd="0" presId="urn:microsoft.com/office/officeart/2008/layout/VerticalCurvedList"/>
    <dgm:cxn modelId="{31AF9BED-19E4-4B3C-912A-F90042E23BE6}" type="presParOf" srcId="{991E4482-3CE4-45AC-8A0D-355252146859}" destId="{6D74A5CA-9FF9-478F-B697-5975E7E3784D}" srcOrd="0" destOrd="0" presId="urn:microsoft.com/office/officeart/2008/layout/VerticalCurvedList"/>
    <dgm:cxn modelId="{7B3D163D-7F46-43AD-906E-F3159A884B0E}" type="presParOf" srcId="{7BECF6A8-117A-4EBE-BA36-BFFCE422D1ED}" destId="{D86480F7-55D2-4FB3-A9A3-34200EE9BFBB}" srcOrd="3" destOrd="0" presId="urn:microsoft.com/office/officeart/2008/layout/VerticalCurvedList"/>
    <dgm:cxn modelId="{EA2E7B54-92CE-4ACE-BD73-75700D27AF78}" type="presParOf" srcId="{7BECF6A8-117A-4EBE-BA36-BFFCE422D1ED}" destId="{94E0C630-561A-4BAD-B400-0A8A521D0446}" srcOrd="4" destOrd="0" presId="urn:microsoft.com/office/officeart/2008/layout/VerticalCurvedList"/>
    <dgm:cxn modelId="{C1C388CB-0503-4D60-8CB4-EF6BCB257215}" type="presParOf" srcId="{94E0C630-561A-4BAD-B400-0A8A521D0446}" destId="{F385BE5E-D75F-4F55-8E2D-90B279C66E85}" srcOrd="0" destOrd="0" presId="urn:microsoft.com/office/officeart/2008/layout/VerticalCurvedList"/>
    <dgm:cxn modelId="{C3B6A88B-C629-44ED-9169-C947DFD2257C}" type="presParOf" srcId="{7BECF6A8-117A-4EBE-BA36-BFFCE422D1ED}" destId="{DD015799-87DE-40A1-BA98-C439DCF94480}" srcOrd="5" destOrd="0" presId="urn:microsoft.com/office/officeart/2008/layout/VerticalCurvedList"/>
    <dgm:cxn modelId="{7A8EC97F-B832-4BF1-9908-BA42D68756AD}" type="presParOf" srcId="{7BECF6A8-117A-4EBE-BA36-BFFCE422D1ED}" destId="{DE056665-6237-4B83-931A-80A164047BFB}" srcOrd="6" destOrd="0" presId="urn:microsoft.com/office/officeart/2008/layout/VerticalCurvedList"/>
    <dgm:cxn modelId="{08A8282B-8FF4-49F5-A66B-181D2C002C07}" type="presParOf" srcId="{DE056665-6237-4B83-931A-80A164047BFB}" destId="{8803F755-F4E1-4C59-A438-BDFE7566152C}" srcOrd="0" destOrd="0" presId="urn:microsoft.com/office/officeart/2008/layout/VerticalCurvedList"/>
    <dgm:cxn modelId="{22DFEB9E-9780-4A06-B918-CADB44033E80}" type="presParOf" srcId="{7BECF6A8-117A-4EBE-BA36-BFFCE422D1ED}" destId="{044F7CAD-E021-42F3-A153-3E5A6292C3E1}" srcOrd="7" destOrd="0" presId="urn:microsoft.com/office/officeart/2008/layout/VerticalCurvedList"/>
    <dgm:cxn modelId="{93A7BDAE-B4AD-4F91-B503-203865EFCA39}" type="presParOf" srcId="{7BECF6A8-117A-4EBE-BA36-BFFCE422D1ED}" destId="{ACFF1596-39DB-4C4D-9132-E8833DEAD8FB}" srcOrd="8" destOrd="0" presId="urn:microsoft.com/office/officeart/2008/layout/VerticalCurvedList"/>
    <dgm:cxn modelId="{ECA4DF1A-0FF9-4AA3-B5DD-DE94F4FE819E}" type="presParOf" srcId="{ACFF1596-39DB-4C4D-9132-E8833DEAD8FB}" destId="{17618084-436B-4227-80CC-5B9B3E9ECAD7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69ED4E-7C6F-42B3-8D0F-4FFE1809B2D2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ECA5C-B86F-4EFF-A18C-70F1E699C404}">
      <dgm:prSet phldrT="[Текст]"/>
      <dgm:spPr/>
      <dgm:t>
        <a:bodyPr/>
        <a:lstStyle/>
        <a:p>
          <a:r>
            <a:rPr lang="ru-RU" dirty="0"/>
            <a:t>Рост задолженности ЖКХ</a:t>
          </a:r>
        </a:p>
      </dgm:t>
    </dgm:pt>
    <dgm:pt modelId="{27AD1746-1022-450D-B60F-CA8BCFEB02BB}" type="parTrans" cxnId="{FD4D8A9B-5D40-4F31-B7AE-64EDD6F8CB21}">
      <dgm:prSet/>
      <dgm:spPr/>
      <dgm:t>
        <a:bodyPr/>
        <a:lstStyle/>
        <a:p>
          <a:endParaRPr lang="ru-RU"/>
        </a:p>
      </dgm:t>
    </dgm:pt>
    <dgm:pt modelId="{AA575912-CD0E-4D25-9B5D-684309D017E5}" type="sibTrans" cxnId="{FD4D8A9B-5D40-4F31-B7AE-64EDD6F8CB21}">
      <dgm:prSet/>
      <dgm:spPr/>
      <dgm:t>
        <a:bodyPr/>
        <a:lstStyle/>
        <a:p>
          <a:endParaRPr lang="ru-RU"/>
        </a:p>
      </dgm:t>
    </dgm:pt>
    <dgm:pt modelId="{4430A954-A6BE-4812-97CC-A941059678CE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2D750140-36E2-4961-9C32-B489628C70CE}" type="parTrans" cxnId="{A2C3C052-FC67-4BC1-A88A-4D9FBDF3F210}">
      <dgm:prSet/>
      <dgm:spPr/>
      <dgm:t>
        <a:bodyPr/>
        <a:lstStyle/>
        <a:p>
          <a:endParaRPr lang="ru-RU"/>
        </a:p>
      </dgm:t>
    </dgm:pt>
    <dgm:pt modelId="{D6279760-571E-4554-BF2E-E0DF546EA1CB}" type="sibTrans" cxnId="{A2C3C052-FC67-4BC1-A88A-4D9FBDF3F210}">
      <dgm:prSet/>
      <dgm:spPr/>
      <dgm:t>
        <a:bodyPr/>
        <a:lstStyle/>
        <a:p>
          <a:endParaRPr lang="ru-RU"/>
        </a:p>
      </dgm:t>
    </dgm:pt>
    <dgm:pt modelId="{7489A822-BE91-42B0-BA49-F61898AAC1AE}">
      <dgm:prSet phldrT="[Текст]"/>
      <dgm:spPr/>
      <dgm:t>
        <a:bodyPr/>
        <a:lstStyle/>
        <a:p>
          <a:r>
            <a:rPr lang="ru-RU" dirty="0"/>
            <a:t>Энергосбытовая компания</a:t>
          </a:r>
        </a:p>
      </dgm:t>
    </dgm:pt>
    <dgm:pt modelId="{F20B7D55-74CE-4F58-8336-C55C526B7E74}" type="parTrans" cxnId="{51B5F6C1-DCEB-4D0F-A892-DC1E63FE93A7}">
      <dgm:prSet/>
      <dgm:spPr/>
      <dgm:t>
        <a:bodyPr/>
        <a:lstStyle/>
        <a:p>
          <a:endParaRPr lang="ru-RU"/>
        </a:p>
      </dgm:t>
    </dgm:pt>
    <dgm:pt modelId="{FD6B51DB-7F55-49A8-B854-5EADF34A7EA9}" type="sibTrans" cxnId="{51B5F6C1-DCEB-4D0F-A892-DC1E63FE93A7}">
      <dgm:prSet/>
      <dgm:spPr/>
      <dgm:t>
        <a:bodyPr/>
        <a:lstStyle/>
        <a:p>
          <a:endParaRPr lang="ru-RU"/>
        </a:p>
      </dgm:t>
    </dgm:pt>
    <dgm:pt modelId="{F948322A-D47C-4012-A73C-0E0791AFD448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D3126AC9-5E0A-49AE-8906-C5C5350C40FC}" type="parTrans" cxnId="{02850893-11E6-4C86-9C4B-184BF6B76224}">
      <dgm:prSet/>
      <dgm:spPr/>
      <dgm:t>
        <a:bodyPr/>
        <a:lstStyle/>
        <a:p>
          <a:endParaRPr lang="ru-RU"/>
        </a:p>
      </dgm:t>
    </dgm:pt>
    <dgm:pt modelId="{AA0A7A2A-D1D7-4350-81EA-0D8251C50541}" type="sibTrans" cxnId="{02850893-11E6-4C86-9C4B-184BF6B76224}">
      <dgm:prSet/>
      <dgm:spPr/>
      <dgm:t>
        <a:bodyPr/>
        <a:lstStyle/>
        <a:p>
          <a:endParaRPr lang="ru-RU"/>
        </a:p>
      </dgm:t>
    </dgm:pt>
    <dgm:pt modelId="{68728D40-137E-4EB4-90DD-72421AE06EE6}">
      <dgm:prSet phldrT="[Текст]"/>
      <dgm:spPr/>
      <dgm:t>
        <a:bodyPr/>
        <a:lstStyle/>
        <a:p>
          <a:r>
            <a:rPr lang="ru-RU" dirty="0"/>
            <a:t>Сетевые организации</a:t>
          </a:r>
        </a:p>
      </dgm:t>
    </dgm:pt>
    <dgm:pt modelId="{CF49054B-0C12-49C4-84E7-D441654EA9C4}" type="parTrans" cxnId="{E29E6779-9970-4B7F-B3AA-E5DFA6737DA6}">
      <dgm:prSet/>
      <dgm:spPr/>
      <dgm:t>
        <a:bodyPr/>
        <a:lstStyle/>
        <a:p>
          <a:endParaRPr lang="ru-RU"/>
        </a:p>
      </dgm:t>
    </dgm:pt>
    <dgm:pt modelId="{881BA48B-15F4-43CA-B1F3-07597F956101}" type="sibTrans" cxnId="{E29E6779-9970-4B7F-B3AA-E5DFA6737DA6}">
      <dgm:prSet/>
      <dgm:spPr/>
      <dgm:t>
        <a:bodyPr/>
        <a:lstStyle/>
        <a:p>
          <a:endParaRPr lang="ru-RU"/>
        </a:p>
      </dgm:t>
    </dgm:pt>
    <dgm:pt modelId="{4C02DDE1-D61D-453A-8635-4C595024F6E1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dirty="0"/>
            <a:t> </a:t>
          </a:r>
        </a:p>
      </dgm:t>
    </dgm:pt>
    <dgm:pt modelId="{13348BEA-DED9-4D41-9E79-F889249C8388}" type="sibTrans" cxnId="{3AF5B034-0BF2-458A-9C02-3D31A32F6FCB}">
      <dgm:prSet/>
      <dgm:spPr/>
      <dgm:t>
        <a:bodyPr/>
        <a:lstStyle/>
        <a:p>
          <a:endParaRPr lang="ru-RU"/>
        </a:p>
      </dgm:t>
    </dgm:pt>
    <dgm:pt modelId="{2EC0273B-864C-4F1F-B2C5-7700FE766A65}" type="parTrans" cxnId="{3AF5B034-0BF2-458A-9C02-3D31A32F6FCB}">
      <dgm:prSet/>
      <dgm:spPr/>
      <dgm:t>
        <a:bodyPr/>
        <a:lstStyle/>
        <a:p>
          <a:endParaRPr lang="ru-RU"/>
        </a:p>
      </dgm:t>
    </dgm:pt>
    <dgm:pt modelId="{21741FF9-976C-4DF2-AFEB-D2B0BFC6EC85}" type="pres">
      <dgm:prSet presAssocID="{8269ED4E-7C6F-42B3-8D0F-4FFE1809B2D2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565725-DB73-4E96-A30F-174749831DA3}" type="pres">
      <dgm:prSet presAssocID="{13BECA5C-B86F-4EFF-A18C-70F1E699C40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B0A00-1EF2-4A90-9103-4CECDC6E853A}" type="pres">
      <dgm:prSet presAssocID="{13BECA5C-B86F-4EFF-A18C-70F1E699C40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92A19-7873-4E77-9F6E-97E509EDBEBC}" type="pres">
      <dgm:prSet presAssocID="{7489A822-BE91-42B0-BA49-F61898AAC1AE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1E613-225C-4D61-9D58-8CBFBCA12D27}" type="pres">
      <dgm:prSet presAssocID="{7489A822-BE91-42B0-BA49-F61898AAC1A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3F55-ED85-4DD7-9B3D-E52BC62DE065}" type="pres">
      <dgm:prSet presAssocID="{68728D40-137E-4EB4-90DD-72421AE06EE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B6A3-56FB-49EA-B1F4-E3879D2EA924}" type="pres">
      <dgm:prSet presAssocID="{68728D40-137E-4EB4-90DD-72421AE06EE6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F5B034-0BF2-458A-9C02-3D31A32F6FCB}" srcId="{68728D40-137E-4EB4-90DD-72421AE06EE6}" destId="{4C02DDE1-D61D-453A-8635-4C595024F6E1}" srcOrd="0" destOrd="0" parTransId="{2EC0273B-864C-4F1F-B2C5-7700FE766A65}" sibTransId="{13348BEA-DED9-4D41-9E79-F889249C8388}"/>
    <dgm:cxn modelId="{02850893-11E6-4C86-9C4B-184BF6B76224}" srcId="{7489A822-BE91-42B0-BA49-F61898AAC1AE}" destId="{F948322A-D47C-4012-A73C-0E0791AFD448}" srcOrd="0" destOrd="0" parTransId="{D3126AC9-5E0A-49AE-8906-C5C5350C40FC}" sibTransId="{AA0A7A2A-D1D7-4350-81EA-0D8251C50541}"/>
    <dgm:cxn modelId="{F8810F2C-9698-4887-BA83-02E81CFF8CC5}" type="presOf" srcId="{F948322A-D47C-4012-A73C-0E0791AFD448}" destId="{DC51E613-225C-4D61-9D58-8CBFBCA12D27}" srcOrd="0" destOrd="0" presId="urn:microsoft.com/office/officeart/2009/3/layout/IncreasingArrowsProcess"/>
    <dgm:cxn modelId="{A75C99D0-8C15-4BB1-9361-094374FFB154}" type="presOf" srcId="{4430A954-A6BE-4812-97CC-A941059678CE}" destId="{518B0A00-1EF2-4A90-9103-4CECDC6E853A}" srcOrd="0" destOrd="0" presId="urn:microsoft.com/office/officeart/2009/3/layout/IncreasingArrowsProcess"/>
    <dgm:cxn modelId="{F88CBD30-8322-49CD-BA89-CEFF1DC10D13}" type="presOf" srcId="{7489A822-BE91-42B0-BA49-F61898AAC1AE}" destId="{4E292A19-7873-4E77-9F6E-97E509EDBEBC}" srcOrd="0" destOrd="0" presId="urn:microsoft.com/office/officeart/2009/3/layout/IncreasingArrowsProcess"/>
    <dgm:cxn modelId="{FD4D8A9B-5D40-4F31-B7AE-64EDD6F8CB21}" srcId="{8269ED4E-7C6F-42B3-8D0F-4FFE1809B2D2}" destId="{13BECA5C-B86F-4EFF-A18C-70F1E699C404}" srcOrd="0" destOrd="0" parTransId="{27AD1746-1022-450D-B60F-CA8BCFEB02BB}" sibTransId="{AA575912-CD0E-4D25-9B5D-684309D017E5}"/>
    <dgm:cxn modelId="{94C38173-0105-4F72-93DA-E5B6B4D41817}" type="presOf" srcId="{4C02DDE1-D61D-453A-8635-4C595024F6E1}" destId="{F8DDB6A3-56FB-49EA-B1F4-E3879D2EA924}" srcOrd="0" destOrd="0" presId="urn:microsoft.com/office/officeart/2009/3/layout/IncreasingArrowsProcess"/>
    <dgm:cxn modelId="{E29E6779-9970-4B7F-B3AA-E5DFA6737DA6}" srcId="{8269ED4E-7C6F-42B3-8D0F-4FFE1809B2D2}" destId="{68728D40-137E-4EB4-90DD-72421AE06EE6}" srcOrd="2" destOrd="0" parTransId="{CF49054B-0C12-49C4-84E7-D441654EA9C4}" sibTransId="{881BA48B-15F4-43CA-B1F3-07597F956101}"/>
    <dgm:cxn modelId="{09C98C35-CEA9-435D-9D64-0323158BBDC7}" type="presOf" srcId="{68728D40-137E-4EB4-90DD-72421AE06EE6}" destId="{7A1B3F55-ED85-4DD7-9B3D-E52BC62DE065}" srcOrd="0" destOrd="0" presId="urn:microsoft.com/office/officeart/2009/3/layout/IncreasingArrowsProcess"/>
    <dgm:cxn modelId="{51B5F6C1-DCEB-4D0F-A892-DC1E63FE93A7}" srcId="{8269ED4E-7C6F-42B3-8D0F-4FFE1809B2D2}" destId="{7489A822-BE91-42B0-BA49-F61898AAC1AE}" srcOrd="1" destOrd="0" parTransId="{F20B7D55-74CE-4F58-8336-C55C526B7E74}" sibTransId="{FD6B51DB-7F55-49A8-B854-5EADF34A7EA9}"/>
    <dgm:cxn modelId="{9F8CF852-C2D5-4ABF-945E-8C37C11EEE98}" type="presOf" srcId="{13BECA5C-B86F-4EFF-A18C-70F1E699C404}" destId="{11565725-DB73-4E96-A30F-174749831DA3}" srcOrd="0" destOrd="0" presId="urn:microsoft.com/office/officeart/2009/3/layout/IncreasingArrowsProcess"/>
    <dgm:cxn modelId="{73B529B9-C5BA-4911-95FD-BCD1EAD1AD7C}" type="presOf" srcId="{8269ED4E-7C6F-42B3-8D0F-4FFE1809B2D2}" destId="{21741FF9-976C-4DF2-AFEB-D2B0BFC6EC85}" srcOrd="0" destOrd="0" presId="urn:microsoft.com/office/officeart/2009/3/layout/IncreasingArrowsProcess"/>
    <dgm:cxn modelId="{A2C3C052-FC67-4BC1-A88A-4D9FBDF3F210}" srcId="{13BECA5C-B86F-4EFF-A18C-70F1E699C404}" destId="{4430A954-A6BE-4812-97CC-A941059678CE}" srcOrd="0" destOrd="0" parTransId="{2D750140-36E2-4961-9C32-B489628C70CE}" sibTransId="{D6279760-571E-4554-BF2E-E0DF546EA1CB}"/>
    <dgm:cxn modelId="{B3D11B4E-EAB1-44E8-82FC-86ECAD2F7D86}" type="presParOf" srcId="{21741FF9-976C-4DF2-AFEB-D2B0BFC6EC85}" destId="{11565725-DB73-4E96-A30F-174749831DA3}" srcOrd="0" destOrd="0" presId="urn:microsoft.com/office/officeart/2009/3/layout/IncreasingArrowsProcess"/>
    <dgm:cxn modelId="{57747CB5-232A-4865-823A-C325900287BF}" type="presParOf" srcId="{21741FF9-976C-4DF2-AFEB-D2B0BFC6EC85}" destId="{518B0A00-1EF2-4A90-9103-4CECDC6E853A}" srcOrd="1" destOrd="0" presId="urn:microsoft.com/office/officeart/2009/3/layout/IncreasingArrowsProcess"/>
    <dgm:cxn modelId="{4EFF8951-0FF6-4E0F-A3E5-5318240B72FE}" type="presParOf" srcId="{21741FF9-976C-4DF2-AFEB-D2B0BFC6EC85}" destId="{4E292A19-7873-4E77-9F6E-97E509EDBEBC}" srcOrd="2" destOrd="0" presId="urn:microsoft.com/office/officeart/2009/3/layout/IncreasingArrowsProcess"/>
    <dgm:cxn modelId="{EDAE325A-DDAC-4111-8658-2BE6E567280F}" type="presParOf" srcId="{21741FF9-976C-4DF2-AFEB-D2B0BFC6EC85}" destId="{DC51E613-225C-4D61-9D58-8CBFBCA12D27}" srcOrd="3" destOrd="0" presId="urn:microsoft.com/office/officeart/2009/3/layout/IncreasingArrowsProcess"/>
    <dgm:cxn modelId="{4F49A6AC-9BC1-4028-A8EA-3A0F62078400}" type="presParOf" srcId="{21741FF9-976C-4DF2-AFEB-D2B0BFC6EC85}" destId="{7A1B3F55-ED85-4DD7-9B3D-E52BC62DE065}" srcOrd="4" destOrd="0" presId="urn:microsoft.com/office/officeart/2009/3/layout/IncreasingArrowsProcess"/>
    <dgm:cxn modelId="{E45FF9A5-CBE6-4965-A59E-98E91034F8A1}" type="presParOf" srcId="{21741FF9-976C-4DF2-AFEB-D2B0BFC6EC85}" destId="{F8DDB6A3-56FB-49EA-B1F4-E3879D2EA92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84EFE-19EE-4716-A417-F86531FD4939}">
      <dsp:nvSpPr>
        <dsp:cNvPr id="0" name=""/>
        <dsp:cNvSpPr/>
      </dsp:nvSpPr>
      <dsp:spPr>
        <a:xfrm>
          <a:off x="1" y="0"/>
          <a:ext cx="5163503" cy="241834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30655-4876-4727-BF69-045579F2E326}">
      <dsp:nvSpPr>
        <dsp:cNvPr id="0" name=""/>
        <dsp:cNvSpPr/>
      </dsp:nvSpPr>
      <dsp:spPr>
        <a:xfrm>
          <a:off x="2584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Кража Э/Э</a:t>
          </a:r>
        </a:p>
      </dsp:txBody>
      <dsp:txXfrm>
        <a:off x="49806" y="772726"/>
        <a:ext cx="1148528" cy="872894"/>
      </dsp:txXfrm>
    </dsp:sp>
    <dsp:sp modelId="{CD83501E-F982-4CB8-9D73-F18E14FC11A8}">
      <dsp:nvSpPr>
        <dsp:cNvPr id="0" name=""/>
        <dsp:cNvSpPr/>
      </dsp:nvSpPr>
      <dsp:spPr>
        <a:xfrm>
          <a:off x="1307705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Неучтенное потребление Э/Э</a:t>
          </a:r>
        </a:p>
      </dsp:txBody>
      <dsp:txXfrm>
        <a:off x="1354927" y="772726"/>
        <a:ext cx="1148528" cy="872894"/>
      </dsp:txXfrm>
    </dsp:sp>
    <dsp:sp modelId="{E4B4A463-DB94-4A0A-AFE9-BC05235A473A}">
      <dsp:nvSpPr>
        <dsp:cNvPr id="0" name=""/>
        <dsp:cNvSpPr/>
      </dsp:nvSpPr>
      <dsp:spPr>
        <a:xfrm>
          <a:off x="2612827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ОДН</a:t>
          </a:r>
        </a:p>
      </dsp:txBody>
      <dsp:txXfrm>
        <a:off x="2660049" y="772726"/>
        <a:ext cx="1148528" cy="872894"/>
      </dsp:txXfrm>
    </dsp:sp>
    <dsp:sp modelId="{5FAC9487-52E1-43F1-9956-1CE3D45636FB}">
      <dsp:nvSpPr>
        <dsp:cNvPr id="0" name=""/>
        <dsp:cNvSpPr/>
      </dsp:nvSpPr>
      <dsp:spPr>
        <a:xfrm>
          <a:off x="3917948" y="725504"/>
          <a:ext cx="1242972" cy="9673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Собственное потребление</a:t>
          </a:r>
        </a:p>
      </dsp:txBody>
      <dsp:txXfrm>
        <a:off x="3965170" y="772726"/>
        <a:ext cx="1148528" cy="872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58260-CE5E-450D-9CDF-50973BD5FC67}">
      <dsp:nvSpPr>
        <dsp:cNvPr id="0" name=""/>
        <dsp:cNvSpPr/>
      </dsp:nvSpPr>
      <dsp:spPr>
        <a:xfrm>
          <a:off x="-3332706" y="-512607"/>
          <a:ext cx="3974092" cy="3974092"/>
        </a:xfrm>
        <a:prstGeom prst="blockArc">
          <a:avLst>
            <a:gd name="adj1" fmla="val 18900000"/>
            <a:gd name="adj2" fmla="val 2700000"/>
            <a:gd name="adj3" fmla="val 544"/>
          </a:avLst>
        </a:prstGeom>
        <a:noFill/>
        <a:ln w="1905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AA8C2-2DD9-44F9-9F4A-B2B696419F58}">
      <dsp:nvSpPr>
        <dsp:cNvPr id="0" name=""/>
        <dsp:cNvSpPr/>
      </dsp:nvSpPr>
      <dsp:spPr>
        <a:xfrm>
          <a:off x="336343" y="226709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инвестиционной программы</a:t>
          </a:r>
        </a:p>
      </dsp:txBody>
      <dsp:txXfrm>
        <a:off x="336343" y="226709"/>
        <a:ext cx="4259197" cy="453655"/>
      </dsp:txXfrm>
    </dsp:sp>
    <dsp:sp modelId="{6D74A5CA-9FF9-478F-B697-5975E7E3784D}">
      <dsp:nvSpPr>
        <dsp:cNvPr id="0" name=""/>
        <dsp:cNvSpPr/>
      </dsp:nvSpPr>
      <dsp:spPr>
        <a:xfrm>
          <a:off x="52808" y="170002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480F7-55D2-4FB3-A9A3-34200EE9BFBB}">
      <dsp:nvSpPr>
        <dsp:cNvPr id="0" name=""/>
        <dsp:cNvSpPr/>
      </dsp:nvSpPr>
      <dsp:spPr>
        <a:xfrm>
          <a:off x="596434" y="907310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Невыполнение ремонтной программы</a:t>
          </a:r>
        </a:p>
      </dsp:txBody>
      <dsp:txXfrm>
        <a:off x="596434" y="907310"/>
        <a:ext cx="3999106" cy="453655"/>
      </dsp:txXfrm>
    </dsp:sp>
    <dsp:sp modelId="{F385BE5E-D75F-4F55-8E2D-90B279C66E85}">
      <dsp:nvSpPr>
        <dsp:cNvPr id="0" name=""/>
        <dsp:cNvSpPr/>
      </dsp:nvSpPr>
      <dsp:spPr>
        <a:xfrm>
          <a:off x="312899" y="850603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15799-87DE-40A1-BA98-C439DCF94480}">
      <dsp:nvSpPr>
        <dsp:cNvPr id="0" name=""/>
        <dsp:cNvSpPr/>
      </dsp:nvSpPr>
      <dsp:spPr>
        <a:xfrm>
          <a:off x="596434" y="1587911"/>
          <a:ext cx="3999106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Снижение </a:t>
          </a:r>
          <a:r>
            <a:rPr lang="ru-RU" sz="1500" kern="1200" dirty="0" err="1"/>
            <a:t>энергобезопасности</a:t>
          </a:r>
          <a:r>
            <a:rPr lang="ru-RU" sz="1500" kern="1200" dirty="0"/>
            <a:t> региона</a:t>
          </a:r>
        </a:p>
      </dsp:txBody>
      <dsp:txXfrm>
        <a:off x="596434" y="1587911"/>
        <a:ext cx="3999106" cy="453655"/>
      </dsp:txXfrm>
    </dsp:sp>
    <dsp:sp modelId="{8803F755-F4E1-4C59-A438-BDFE7566152C}">
      <dsp:nvSpPr>
        <dsp:cNvPr id="0" name=""/>
        <dsp:cNvSpPr/>
      </dsp:nvSpPr>
      <dsp:spPr>
        <a:xfrm>
          <a:off x="312899" y="1531204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F7CAD-E021-42F3-A153-3E5A6292C3E1}">
      <dsp:nvSpPr>
        <dsp:cNvPr id="0" name=""/>
        <dsp:cNvSpPr/>
      </dsp:nvSpPr>
      <dsp:spPr>
        <a:xfrm>
          <a:off x="336343" y="2268512"/>
          <a:ext cx="4259197" cy="453655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089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Рост социальной напряженности</a:t>
          </a:r>
        </a:p>
      </dsp:txBody>
      <dsp:txXfrm>
        <a:off x="336343" y="2268512"/>
        <a:ext cx="4259197" cy="453655"/>
      </dsp:txXfrm>
    </dsp:sp>
    <dsp:sp modelId="{17618084-436B-4227-80CC-5B9B3E9ECAD7}">
      <dsp:nvSpPr>
        <dsp:cNvPr id="0" name=""/>
        <dsp:cNvSpPr/>
      </dsp:nvSpPr>
      <dsp:spPr>
        <a:xfrm>
          <a:off x="52808" y="2211805"/>
          <a:ext cx="567069" cy="56706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65725-DB73-4E96-A30F-174749831DA3}">
      <dsp:nvSpPr>
        <dsp:cNvPr id="0" name=""/>
        <dsp:cNvSpPr/>
      </dsp:nvSpPr>
      <dsp:spPr>
        <a:xfrm>
          <a:off x="787512" y="5861"/>
          <a:ext cx="521131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Рост задолженности ЖКХ</a:t>
          </a:r>
        </a:p>
      </dsp:txBody>
      <dsp:txXfrm>
        <a:off x="787512" y="195603"/>
        <a:ext cx="5021573" cy="379483"/>
      </dsp:txXfrm>
    </dsp:sp>
    <dsp:sp modelId="{518B0A00-1EF2-4A90-9103-4CECDC6E853A}">
      <dsp:nvSpPr>
        <dsp:cNvPr id="0" name=""/>
        <dsp:cNvSpPr/>
      </dsp:nvSpPr>
      <dsp:spPr>
        <a:xfrm>
          <a:off x="787512" y="591133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787512" y="591133"/>
        <a:ext cx="1605085" cy="1462047"/>
      </dsp:txXfrm>
    </dsp:sp>
    <dsp:sp modelId="{4E292A19-7873-4E77-9F6E-97E509EDBEBC}">
      <dsp:nvSpPr>
        <dsp:cNvPr id="0" name=""/>
        <dsp:cNvSpPr/>
      </dsp:nvSpPr>
      <dsp:spPr>
        <a:xfrm>
          <a:off x="2392597" y="258849"/>
          <a:ext cx="3606229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Энергосбытовая компания</a:t>
          </a:r>
        </a:p>
      </dsp:txBody>
      <dsp:txXfrm>
        <a:off x="2392597" y="448591"/>
        <a:ext cx="3416488" cy="379483"/>
      </dsp:txXfrm>
    </dsp:sp>
    <dsp:sp modelId="{DC51E613-225C-4D61-9D58-8CBFBCA12D27}">
      <dsp:nvSpPr>
        <dsp:cNvPr id="0" name=""/>
        <dsp:cNvSpPr/>
      </dsp:nvSpPr>
      <dsp:spPr>
        <a:xfrm>
          <a:off x="2392597" y="844122"/>
          <a:ext cx="1605085" cy="146204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2392597" y="844122"/>
        <a:ext cx="1605085" cy="1462047"/>
      </dsp:txXfrm>
    </dsp:sp>
    <dsp:sp modelId="{7A1B3F55-ED85-4DD7-9B3D-E52BC62DE065}">
      <dsp:nvSpPr>
        <dsp:cNvPr id="0" name=""/>
        <dsp:cNvSpPr/>
      </dsp:nvSpPr>
      <dsp:spPr>
        <a:xfrm>
          <a:off x="3997682" y="511838"/>
          <a:ext cx="2001144" cy="75896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254000" bIns="120486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Сетевые организации</a:t>
          </a:r>
        </a:p>
      </dsp:txBody>
      <dsp:txXfrm>
        <a:off x="3997682" y="701580"/>
        <a:ext cx="1811403" cy="379483"/>
      </dsp:txXfrm>
    </dsp:sp>
    <dsp:sp modelId="{F8DDB6A3-56FB-49EA-B1F4-E3879D2EA924}">
      <dsp:nvSpPr>
        <dsp:cNvPr id="0" name=""/>
        <dsp:cNvSpPr/>
      </dsp:nvSpPr>
      <dsp:spPr>
        <a:xfrm>
          <a:off x="3997682" y="1097110"/>
          <a:ext cx="1605085" cy="1440650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 </a:t>
          </a:r>
        </a:p>
      </dsp:txBody>
      <dsp:txXfrm>
        <a:off x="3997682" y="1097110"/>
        <a:ext cx="1605085" cy="1440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1529" y="984808"/>
            <a:ext cx="6539041" cy="1646302"/>
          </a:xfrm>
        </p:spPr>
        <p:txBody>
          <a:bodyPr/>
          <a:lstStyle/>
          <a:p>
            <a:pPr algn="ctr"/>
            <a:r>
              <a:rPr lang="ru-RU"/>
              <a:t/>
            </a:r>
            <a:br>
              <a:rPr lang="ru-RU"/>
            </a:br>
            <a:r>
              <a:rPr lang="ru-RU" sz="3200">
                <a:solidFill>
                  <a:schemeClr val="accent2"/>
                </a:solidFill>
              </a:rPr>
              <a:t>Акционерное </a:t>
            </a:r>
            <a:r>
              <a:rPr lang="ru-RU" sz="3200" dirty="0">
                <a:solidFill>
                  <a:schemeClr val="accent2"/>
                </a:solidFill>
              </a:rPr>
              <a:t>общество </a:t>
            </a:r>
            <a:r>
              <a:rPr lang="ru-RU" b="1" dirty="0">
                <a:solidFill>
                  <a:schemeClr val="accent2"/>
                </a:solidFill>
              </a:rPr>
              <a:t>«</a:t>
            </a:r>
            <a:r>
              <a:rPr lang="ru-RU" b="1" dirty="0" err="1">
                <a:solidFill>
                  <a:schemeClr val="accent2"/>
                </a:solidFill>
              </a:rPr>
              <a:t>Читаэнергосбыт</a:t>
            </a:r>
            <a:r>
              <a:rPr lang="ru-RU" b="1" dirty="0">
                <a:solidFill>
                  <a:schemeClr val="accent2"/>
                </a:solidFill>
              </a:rPr>
              <a:t>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6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776741" y="984808"/>
            <a:ext cx="2306592" cy="21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76741" y="3690464"/>
            <a:ext cx="8934151" cy="7010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/>
              <a:t>Внедрение </a:t>
            </a:r>
            <a:r>
              <a:rPr lang="ru-RU" sz="3600" b="1" dirty="0" smtClean="0"/>
              <a:t>ИСУ </a:t>
            </a:r>
            <a:r>
              <a:rPr lang="ru-RU" sz="3600" b="1" dirty="0"/>
              <a:t>в МКЖД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(корректировка)</a:t>
            </a:r>
          </a:p>
        </p:txBody>
      </p:sp>
    </p:spTree>
    <p:extLst>
      <p:ext uri="{BB962C8B-B14F-4D97-AF65-F5344CB8AC3E}">
        <p14:creationId xmlns:p14="http://schemas.microsoft.com/office/powerpoint/2010/main" val="173392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18" y="204530"/>
            <a:ext cx="8599014" cy="10467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Сопутствующие расходы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инвестиционной программы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 течение периода реализации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387619"/>
              </p:ext>
            </p:extLst>
          </p:nvPr>
        </p:nvGraphicFramePr>
        <p:xfrm>
          <a:off x="321777" y="1870573"/>
          <a:ext cx="10683681" cy="3955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7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612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194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936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5111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670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1894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498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млн. руб.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4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Итого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2016-2021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2024-2045</a:t>
                      </a:r>
                      <a:endParaRPr lang="ru-RU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7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</a:rPr>
                        <a:t>Внедрения ИСУ в многоквартирных домах в районах Забайкальского края и г. Читы</a:t>
                      </a: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4 230,5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199,7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119,4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3 773,9</a:t>
                      </a:r>
                    </a:p>
                  </a:txBody>
                  <a:tcPr marL="9525" marR="9525" marT="9525" marB="0" anchor="ctr"/>
                </a:tc>
              </a:tr>
              <a:tr h="433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4 140,6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3 719,5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20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8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Внедрения ИСУ «антивандального типа» в многоквартирных домах в районах Забайкальского края и г. Читы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901,9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845,3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амортизацию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897,4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845,3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Расходы на обслуживание кредитов, привлекаемых для целей обеспечения стандартов качества обслуживания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5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ИТОГО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5 132,4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155,4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4 619,2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485174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90580"/>
            <a:ext cx="8596668" cy="7166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3313"/>
            <a:ext cx="9273974" cy="485739"/>
          </a:xfrm>
        </p:spPr>
        <p:txBody>
          <a:bodyPr/>
          <a:lstStyle/>
          <a:p>
            <a:r>
              <a:rPr lang="ru-RU" sz="2400" dirty="0"/>
              <a:t>Соответствие стандартам качества обслуживания.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95662" y="1439052"/>
            <a:ext cx="845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Программа "Об утверждении государственной программы Забайкальского края «Энергосбережение и повышение энергетической эффективности в Забайкальском </a:t>
            </a:r>
            <a:r>
              <a:rPr lang="ru-RU" sz="1400" dirty="0" smtClean="0"/>
              <a:t>крае»</a:t>
            </a: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Подпрограмма «Создание условий для повышения энергетической эффективности в жилищном фонде» (утв. Постановление Правительства Забайкальского края от 18 февраля 2014 г. №78</a:t>
            </a:r>
            <a:r>
              <a:rPr lang="ru-RU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Федеральный закон </a:t>
            </a:r>
            <a:r>
              <a:rPr lang="ru-RU" sz="1400" dirty="0"/>
              <a:t>от 27 декабря 2018 г. </a:t>
            </a:r>
            <a:r>
              <a:rPr lang="ru-RU" sz="1400" dirty="0" smtClean="0"/>
              <a:t>№522-ФЗ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77333" y="2608604"/>
            <a:ext cx="9754045" cy="22641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Снижение объемов внутридомовых потерь в жилищном фонде Забайкальского края</a:t>
            </a:r>
          </a:p>
          <a:p>
            <a:r>
              <a:rPr lang="ru-RU" sz="2400" dirty="0"/>
              <a:t>Уменьшение платежей граждан за поставленную электрическую энергию</a:t>
            </a:r>
          </a:p>
          <a:p>
            <a:r>
              <a:rPr lang="ru-RU" sz="2400" dirty="0"/>
              <a:t>Снижение ДЗ за поставленную электрическую энергию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32750" y="5079450"/>
            <a:ext cx="8984024" cy="1158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100% обеспечения приборами учета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Наличие существенного парка с непригодными и вышедшими из эксплуатации приборов учета.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Хищение электрической энергии в МКЖД.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Отсутствие возможности своевременного отключения неплательщиков.</a:t>
            </a:r>
          </a:p>
          <a:p>
            <a:pPr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/>
                </a:solidFill>
              </a:rPr>
              <a:t>Несвоевременное предоставление показаний приборов учета. </a:t>
            </a:r>
          </a:p>
        </p:txBody>
      </p:sp>
      <p:sp>
        <p:nvSpPr>
          <p:cNvPr id="8" name="Выноска 3 (с границей) 7"/>
          <p:cNvSpPr/>
          <p:nvPr/>
        </p:nvSpPr>
        <p:spPr>
          <a:xfrm>
            <a:off x="1253066" y="5121744"/>
            <a:ext cx="1284972" cy="1056288"/>
          </a:xfrm>
          <a:prstGeom prst="accentCallout3">
            <a:avLst>
              <a:gd name="adj1" fmla="val 48365"/>
              <a:gd name="adj2" fmla="val -10206"/>
              <a:gd name="adj3" fmla="val 48365"/>
              <a:gd name="adj4" fmla="val -62547"/>
              <a:gd name="adj5" fmla="val -131226"/>
              <a:gd name="adj6" fmla="val -86892"/>
              <a:gd name="adj7" fmla="val -130793"/>
              <a:gd name="adj8" fmla="val -701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24669" y="2705981"/>
            <a:ext cx="252664" cy="2069432"/>
          </a:xfrm>
          <a:prstGeom prst="leftBrace">
            <a:avLst/>
          </a:prstGeom>
          <a:ln>
            <a:solidFill>
              <a:srgbClr val="4495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336089"/>
            <a:ext cx="11668429" cy="58906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Существующий отрицательный социальный эффект в настоящее время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3" y="1880040"/>
            <a:ext cx="985373" cy="1021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1" t="10658" r="10720" b="6187"/>
          <a:stretch/>
        </p:blipFill>
        <p:spPr>
          <a:xfrm>
            <a:off x="7133739" y="1497417"/>
            <a:ext cx="1273255" cy="178635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66897" y="1107889"/>
            <a:ext cx="3871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+mj-lt"/>
              </a:rPr>
              <a:t>Добросовестный потребитель </a:t>
            </a:r>
            <a:r>
              <a:rPr lang="ru-RU" sz="1400" dirty="0"/>
              <a:t>вынужден рассчитываться за третьих лиц</a:t>
            </a:r>
            <a:endParaRPr lang="ru-RU" sz="1400" dirty="0">
              <a:latin typeface="+mj-lt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520946562"/>
              </p:ext>
            </p:extLst>
          </p:nvPr>
        </p:nvGraphicFramePr>
        <p:xfrm>
          <a:off x="1729323" y="1237982"/>
          <a:ext cx="5163506" cy="2418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Заголовок 3"/>
          <p:cNvSpPr txBox="1">
            <a:spLocks/>
          </p:cNvSpPr>
          <p:nvPr/>
        </p:nvSpPr>
        <p:spPr>
          <a:xfrm>
            <a:off x="-1462929" y="3532706"/>
            <a:ext cx="8596668" cy="470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Социальная значимость:</a:t>
            </a:r>
            <a:endParaRPr lang="ru-RU" sz="2400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02497" y="4111744"/>
            <a:ext cx="9560439" cy="27939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Снижение негативного отношения потребителей.</a:t>
            </a:r>
          </a:p>
          <a:p>
            <a:r>
              <a:rPr lang="ru-RU" sz="2000" dirty="0"/>
              <a:t>Повышение уровня собираемости платежей.</a:t>
            </a:r>
          </a:p>
          <a:p>
            <a:r>
              <a:rPr lang="ru-RU" sz="2000" dirty="0"/>
              <a:t>Развития систем удаленного обслуживания при оказании услуг на поставку электрической энергии.</a:t>
            </a:r>
          </a:p>
          <a:p>
            <a:r>
              <a:rPr lang="ru-RU" sz="2000" dirty="0"/>
              <a:t>Повышение производительности труда. </a:t>
            </a:r>
          </a:p>
          <a:p>
            <a:r>
              <a:rPr lang="ru-RU" sz="2000" dirty="0"/>
              <a:t>Повышение имиджа компании.</a:t>
            </a:r>
          </a:p>
          <a:p>
            <a:r>
              <a:rPr lang="ru-RU" sz="2000" dirty="0"/>
              <a:t>Создание рабочих мест на период реализации проектов.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14934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897" y="583700"/>
            <a:ext cx="11668429" cy="58906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Решаемые проблемы: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85625" y="1867376"/>
            <a:ext cx="4088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  <a:ea typeface="Calibri" panose="020F0502020204030204" pitchFamily="34" charset="0"/>
              </a:rPr>
              <a:t>Просроченная задолженность</a:t>
            </a:r>
          </a:p>
          <a:p>
            <a:pPr algn="ctr"/>
            <a:r>
              <a:rPr lang="ru-RU" sz="1400" b="1" u="sng" dirty="0">
                <a:solidFill>
                  <a:schemeClr val="bg1"/>
                </a:solidFill>
                <a:latin typeface="+mj-lt"/>
              </a:rPr>
              <a:t>560 млн. рублей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733275316"/>
              </p:ext>
            </p:extLst>
          </p:nvPr>
        </p:nvGraphicFramePr>
        <p:xfrm>
          <a:off x="6645291" y="2000470"/>
          <a:ext cx="4633115" cy="2948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42513675"/>
              </p:ext>
            </p:extLst>
          </p:nvPr>
        </p:nvGraphicFramePr>
        <p:xfrm>
          <a:off x="-214482" y="2390596"/>
          <a:ext cx="6786339" cy="254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4477" y="1904218"/>
            <a:ext cx="47623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Цепочка задолженности</a:t>
            </a:r>
          </a:p>
        </p:txBody>
      </p:sp>
    </p:spTree>
    <p:extLst>
      <p:ext uri="{BB962C8B-B14F-4D97-AF65-F5344CB8AC3E}">
        <p14:creationId xmlns:p14="http://schemas.microsoft.com/office/powerpoint/2010/main" val="4155364068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6258" y="364299"/>
            <a:ext cx="8068984" cy="61025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Объект реализации 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928" y="1556203"/>
            <a:ext cx="998148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+mj-lt"/>
                <a:ea typeface="+mj-ea"/>
                <a:cs typeface="+mj-cs"/>
              </a:rPr>
              <a:t>I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. 3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565 </a:t>
            </a:r>
            <a:r>
              <a:rPr lang="ru-RU" sz="2800" dirty="0">
                <a:latin typeface="+mj-lt"/>
                <a:ea typeface="+mj-ea"/>
                <a:cs typeface="+mj-cs"/>
              </a:rPr>
              <a:t>МКЖД </a:t>
            </a:r>
            <a:r>
              <a:rPr lang="ru-RU" sz="2800" dirty="0" smtClean="0">
                <a:latin typeface="+mj-lt"/>
                <a:ea typeface="+mj-ea"/>
                <a:cs typeface="+mj-cs"/>
              </a:rPr>
              <a:t>во всех населенных </a:t>
            </a:r>
            <a:r>
              <a:rPr lang="ru-RU" sz="2800" dirty="0">
                <a:latin typeface="+mj-lt"/>
                <a:ea typeface="+mj-ea"/>
                <a:cs typeface="+mj-cs"/>
              </a:rPr>
              <a:t>пункта Забайкальского края и г. Читы:</a:t>
            </a:r>
          </a:p>
          <a:p>
            <a:endParaRPr lang="ru-RU" sz="2800" dirty="0">
              <a:latin typeface="+mj-lt"/>
              <a:ea typeface="+mj-ea"/>
              <a:cs typeface="+mj-cs"/>
            </a:endParaRPr>
          </a:p>
          <a:p>
            <a:r>
              <a:rPr lang="ru-RU" sz="2000" dirty="0">
                <a:latin typeface="+mj-lt"/>
                <a:ea typeface="+mj-ea"/>
                <a:cs typeface="+mj-cs"/>
              </a:rPr>
              <a:t>	</a:t>
            </a:r>
            <a:r>
              <a:rPr lang="ru-RU" sz="2000" i="1" dirty="0">
                <a:latin typeface="+mj-lt"/>
                <a:ea typeface="+mj-ea"/>
                <a:cs typeface="+mj-cs"/>
              </a:rPr>
              <a:t>ОДН в среднем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2,10 </a:t>
            </a:r>
            <a:r>
              <a:rPr lang="ru-RU" sz="2000" i="1" dirty="0">
                <a:latin typeface="+mj-lt"/>
                <a:ea typeface="+mj-ea"/>
                <a:cs typeface="+mj-cs"/>
              </a:rPr>
              <a:t>кВтч/</a:t>
            </a:r>
            <a:r>
              <a:rPr lang="ru-RU" sz="2000" i="1" dirty="0" err="1">
                <a:latin typeface="+mj-lt"/>
                <a:ea typeface="+mj-ea"/>
                <a:cs typeface="+mj-cs"/>
              </a:rPr>
              <a:t>кв.м</a:t>
            </a:r>
            <a:r>
              <a:rPr lang="ru-RU" sz="2000" i="1" dirty="0">
                <a:latin typeface="+mj-lt"/>
                <a:ea typeface="+mj-ea"/>
                <a:cs typeface="+mj-cs"/>
              </a:rPr>
              <a:t>. мест общего пользования</a:t>
            </a:r>
          </a:p>
          <a:p>
            <a:r>
              <a:rPr lang="ru-RU" sz="2000" i="1" dirty="0">
                <a:latin typeface="+mj-lt"/>
                <a:ea typeface="+mj-ea"/>
                <a:cs typeface="+mj-cs"/>
              </a:rPr>
              <a:t>	Выше в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3,1 </a:t>
            </a:r>
            <a:r>
              <a:rPr lang="ru-RU" sz="2000" i="1" dirty="0">
                <a:latin typeface="+mj-lt"/>
                <a:ea typeface="+mj-ea"/>
                <a:cs typeface="+mj-cs"/>
              </a:rPr>
              <a:t>раза от утвержденных нормативов по 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ОДН</a:t>
            </a:r>
          </a:p>
          <a:p>
            <a:endParaRPr lang="ru-RU" sz="2000" i="1" dirty="0">
              <a:latin typeface="+mj-lt"/>
              <a:ea typeface="+mj-ea"/>
              <a:cs typeface="+mj-cs"/>
            </a:endParaRPr>
          </a:p>
          <a:p>
            <a:r>
              <a:rPr lang="en-US" sz="2800" dirty="0" smtClean="0"/>
              <a:t>I</a:t>
            </a:r>
            <a:r>
              <a:rPr lang="en-US" sz="2800" dirty="0"/>
              <a:t>I</a:t>
            </a:r>
            <a:r>
              <a:rPr lang="ru-RU" sz="2800" dirty="0" smtClean="0"/>
              <a:t>. 1 562 МКЖД, требующие установку «антивандального типа» во всех населенных </a:t>
            </a:r>
            <a:r>
              <a:rPr lang="ru-RU" sz="2800" dirty="0"/>
              <a:t>пункта Забайкальского края и г. Читы:</a:t>
            </a:r>
          </a:p>
          <a:p>
            <a:endParaRPr lang="ru-RU" sz="2800" dirty="0">
              <a:solidFill>
                <a:srgbClr val="FF0000"/>
              </a:solidFill>
            </a:endParaRPr>
          </a:p>
          <a:p>
            <a:r>
              <a:rPr lang="ru-RU" sz="2000" dirty="0">
                <a:solidFill>
                  <a:srgbClr val="FF0000"/>
                </a:solidFill>
              </a:rPr>
              <a:t>	</a:t>
            </a:r>
            <a:r>
              <a:rPr lang="ru-RU" sz="2000" i="1" dirty="0"/>
              <a:t>ОДН в среднем </a:t>
            </a:r>
            <a:r>
              <a:rPr lang="ru-RU" sz="2000" i="1" dirty="0" smtClean="0"/>
              <a:t>5,97 </a:t>
            </a:r>
            <a:r>
              <a:rPr lang="ru-RU" sz="2000" i="1" dirty="0" err="1"/>
              <a:t>кВтч</a:t>
            </a:r>
            <a:r>
              <a:rPr lang="ru-RU" sz="2000" i="1" dirty="0"/>
              <a:t>/</a:t>
            </a:r>
            <a:r>
              <a:rPr lang="ru-RU" sz="2000" i="1" dirty="0" err="1"/>
              <a:t>кв.м</a:t>
            </a:r>
            <a:r>
              <a:rPr lang="ru-RU" sz="2000" i="1" dirty="0"/>
              <a:t>. мест общего пользования</a:t>
            </a:r>
          </a:p>
          <a:p>
            <a:r>
              <a:rPr lang="ru-RU" sz="2000" i="1" dirty="0"/>
              <a:t>	Выше в </a:t>
            </a:r>
            <a:r>
              <a:rPr lang="ru-RU" sz="2000" i="1" dirty="0" smtClean="0"/>
              <a:t>46,4 </a:t>
            </a:r>
            <a:r>
              <a:rPr lang="ru-RU" sz="2000" i="1" dirty="0"/>
              <a:t>раза от утвержденных нормативов по </a:t>
            </a:r>
            <a:r>
              <a:rPr lang="ru-RU" sz="2000" i="1" dirty="0" smtClean="0"/>
              <a:t>ОДН</a:t>
            </a:r>
          </a:p>
        </p:txBody>
      </p:sp>
    </p:spTree>
    <p:extLst>
      <p:ext uri="{BB962C8B-B14F-4D97-AF65-F5344CB8AC3E}">
        <p14:creationId xmlns:p14="http://schemas.microsoft.com/office/powerpoint/2010/main" val="3093121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069" y="209355"/>
            <a:ext cx="8596668" cy="67766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Пример реализации объекта: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101" y="863666"/>
            <a:ext cx="2397752" cy="345547"/>
          </a:xfrm>
        </p:spPr>
        <p:txBody>
          <a:bodyPr/>
          <a:lstStyle/>
          <a:p>
            <a:r>
              <a:rPr lang="ru-RU" sz="1600" i="1" dirty="0"/>
              <a:t>до (как есть):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59284" y="817726"/>
            <a:ext cx="2877286" cy="386908"/>
          </a:xfrm>
        </p:spPr>
        <p:txBody>
          <a:bodyPr/>
          <a:lstStyle/>
          <a:p>
            <a:r>
              <a:rPr lang="ru-RU" sz="1600" i="1" dirty="0"/>
              <a:t>после (по плану):</a:t>
            </a:r>
          </a:p>
        </p:txBody>
      </p:sp>
      <p:pic>
        <p:nvPicPr>
          <p:cNvPr id="14" name="Рисунок 1" descr="Описание: U:\Отправка\Черепанова К.А\от Гришаева\logo_o_O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892"/>
          <a:stretch/>
        </p:blipFill>
        <p:spPr bwMode="auto">
          <a:xfrm>
            <a:off x="10579057" y="209355"/>
            <a:ext cx="1458598" cy="139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O:\Планово - экономический отдел\2015 год\В РСТ по доп расходам в НВВ на 2016\к отправке\Инвестиционные проекты 2016-2018\АИССКУЭ\Фото\IMG_20140226_15162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60" y="1289134"/>
            <a:ext cx="2781735" cy="3535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O:\Планово - экономический отдел\2015 год\В РСТ по доп расходам в НВВ на 2016\к отправке\Инвестиционные проекты 2016-2018\АИССКУЭ\Исходники\Фото\2014-01-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467" y="2457703"/>
            <a:ext cx="2445817" cy="35580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212356" y="6015790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Примечание: Фотографии сделаны в действительных МКЖД г. Читы и Забайкальского края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30" y="1289134"/>
            <a:ext cx="2952702" cy="3936936"/>
          </a:xfrm>
          <a:prstGeom prst="rect">
            <a:avLst/>
          </a:prstGeom>
        </p:spPr>
      </p:pic>
      <p:pic>
        <p:nvPicPr>
          <p:cNvPr id="18" name="Рисунок 17" descr="O:\Планово - экономический отдел\2015 год\В РСТ по доп расходам в НВВ на 2016\к отправке\Инвестиционные проекты 2016-2018\АИССКУЭ\Исходники\Фото АСКУЭ\IMG_20151022_11153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741" y="1875838"/>
            <a:ext cx="2817495" cy="375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224" y="4199021"/>
            <a:ext cx="2422358" cy="181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4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148804"/>
              </p:ext>
            </p:extLst>
          </p:nvPr>
        </p:nvGraphicFramePr>
        <p:xfrm>
          <a:off x="111847" y="1041854"/>
          <a:ext cx="8330023" cy="5808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0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090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797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11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15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8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Внедрение ИСУ </a:t>
                      </a:r>
                      <a:r>
                        <a:rPr lang="ru-RU" sz="1100" b="1" dirty="0">
                          <a:effectLst/>
                        </a:rPr>
                        <a:t>в многоквартирных домах в районах Забайкальского края и г. Читы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2016г. - </a:t>
                      </a:r>
                      <a:r>
                        <a:rPr lang="ru-RU" sz="1100" b="1" dirty="0" smtClean="0">
                          <a:effectLst/>
                        </a:rPr>
                        <a:t>2040г</a:t>
                      </a:r>
                      <a:r>
                        <a:rPr lang="ru-RU" sz="1100" b="1" dirty="0">
                          <a:effectLst/>
                        </a:rPr>
                        <a:t>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2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2016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2016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2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2017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2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2018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2018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123,7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2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2019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2019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03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2020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2020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152,8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69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2021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2021 год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220,4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6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2022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2022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08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2023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2023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Монтаж системы учета в МКД с заменой ПУ включенных в ИСУ </a:t>
                      </a:r>
                      <a:r>
                        <a:rPr lang="ru-RU" sz="1050" dirty="0">
                          <a:effectLst/>
                        </a:rPr>
                        <a:t>2024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2024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2027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223,7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2028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226,0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2029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230,8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233,9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236,8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239,7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242,7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243,8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244,3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2037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2037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257,7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2038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2038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274,1</a:t>
                      </a:r>
                    </a:p>
                  </a:txBody>
                  <a:tcPr marL="9525" marR="9525" marT="9525" marB="0" anchor="ctr"/>
                </a:tc>
              </a:tr>
              <a:tr h="1777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2039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2039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291,9</a:t>
                      </a:r>
                    </a:p>
                  </a:txBody>
                  <a:tcPr marL="9525" marR="9525" marT="9525" marB="0" anchor="ctr"/>
                </a:tc>
              </a:tr>
              <a:tr h="138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Монтаж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системы учета в МКД с заменой ПУ включенных в ИСУ </a:t>
                      </a: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2040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2040 </a:t>
                      </a:r>
                      <a:r>
                        <a:rPr lang="ru-RU" sz="10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310,5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79351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15350" y="2495829"/>
            <a:ext cx="3676650" cy="251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8,12 лет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Время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, требуемое для покрытия начальных инвестиций за счет чистого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денежного 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потока, генерируемого проектом и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стоимости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инвестиционного проекта в тарифной </a:t>
            </a:r>
            <a:r>
              <a:rPr lang="ru-RU" sz="16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составляющей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526924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44" y="128335"/>
            <a:ext cx="9020120" cy="9545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Общие расходы, необходимые для реализации проекта.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5337001"/>
            <a:ext cx="8939463" cy="1211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Период окупаемости (PBP) около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3,62 </a:t>
            </a: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лет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Время, требуемое для покрытия начальных инвестиций за счет чистого 			денежного потока, генерируемого проектом и стоимости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ea typeface="Calibri" panose="020F0502020204030204" pitchFamily="34" charset="0"/>
                <a:cs typeface="Times New Roman" panose="02020603050405020304" pitchFamily="18" charset="0"/>
              </a:rPr>
              <a:t>		инвестиционного проекта в тарифной составляющей.</a:t>
            </a:r>
            <a:endParaRPr lang="ru-RU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329756"/>
              </p:ext>
            </p:extLst>
          </p:nvPr>
        </p:nvGraphicFramePr>
        <p:xfrm>
          <a:off x="111848" y="1760421"/>
          <a:ext cx="9766078" cy="32566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5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418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76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5208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689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Наименования инвестиционного проекта, объекта и работ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Год начала и окончания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Итого, </a:t>
                      </a:r>
                      <a:r>
                        <a:rPr lang="ru-RU" sz="1200" dirty="0" smtClean="0">
                          <a:effectLst/>
                        </a:rPr>
                        <a:t>млн. руб. без НДС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I</a:t>
                      </a:r>
                      <a:r>
                        <a:rPr lang="en-US" sz="1100" b="1" dirty="0" smtClean="0">
                          <a:effectLst/>
                        </a:rPr>
                        <a:t>I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Внедрение ИСУ «антивандального типа»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многоквартирных домах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районах Забайкальского края и г. Читы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 -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2026г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ru-RU" sz="11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897,4</a:t>
                      </a:r>
                      <a:endParaRPr lang="ru-RU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8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23,1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6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2021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2022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124,9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ru-RU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160,0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ИСУ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174,5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ИСУ 2025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184,6</a:t>
                      </a:r>
                    </a:p>
                  </a:txBody>
                  <a:tcPr marL="9525" marR="9525" marT="9525" marB="0" anchor="ctr"/>
                </a:tc>
              </a:tr>
              <a:tr h="29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Монтаж/демонтаж систем учета в МКД с заменой ПУ, включенных в ИСУ 2026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2027 год</a:t>
                      </a:r>
                      <a:endParaRPr lang="ru-RU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552" marR="4855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198,4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3804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862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44" y="1593813"/>
            <a:ext cx="10187182" cy="3816000"/>
          </a:xfrm>
        </p:spPr>
        <p:txBody>
          <a:bodyPr>
            <a:noAutofit/>
          </a:bodyPr>
          <a:lstStyle/>
          <a:p>
            <a:r>
              <a:rPr lang="ru-RU" sz="2400" dirty="0"/>
              <a:t>снижение объема потребления электрической энергии на общедомовые нужды;</a:t>
            </a:r>
          </a:p>
          <a:p>
            <a:r>
              <a:rPr lang="ru-RU" sz="2400" dirty="0"/>
              <a:t>получение достоверных данных коммерческого учета;</a:t>
            </a:r>
          </a:p>
          <a:p>
            <a:r>
              <a:rPr lang="ru-RU" sz="2400" dirty="0"/>
              <a:t>улучшение платежной дисциплины;</a:t>
            </a:r>
          </a:p>
          <a:p>
            <a:r>
              <a:rPr lang="ru-RU" sz="2400" dirty="0"/>
              <a:t>снятие разногласий с сетевыми организациями;</a:t>
            </a:r>
          </a:p>
          <a:p>
            <a:r>
              <a:rPr lang="ru-RU" sz="2400" dirty="0"/>
              <a:t>централизованное дистанционное отключение потребителей;</a:t>
            </a:r>
          </a:p>
          <a:p>
            <a:r>
              <a:rPr lang="ru-RU" sz="2400" dirty="0"/>
              <a:t>снижение затрат на операционные расходы АО «</a:t>
            </a:r>
            <a:r>
              <a:rPr lang="ru-RU" sz="2400" dirty="0" err="1"/>
              <a:t>Читаэнергосбыт</a:t>
            </a:r>
            <a:r>
              <a:rPr lang="ru-RU" sz="2400" dirty="0"/>
              <a:t>»</a:t>
            </a:r>
          </a:p>
          <a:p>
            <a:pPr marL="0" lvl="2" indent="0">
              <a:buNone/>
            </a:pPr>
            <a:r>
              <a:rPr lang="ru-RU" dirty="0"/>
              <a:t>		(</a:t>
            </a:r>
            <a:r>
              <a:rPr lang="ru-RU" i="1" dirty="0">
                <a:ea typeface="Calibri" panose="020F0502020204030204" pitchFamily="34" charset="0"/>
              </a:rPr>
              <a:t>отключение/подключение, снятие показаний и т.д.</a:t>
            </a:r>
            <a:r>
              <a:rPr lang="ru-RU" dirty="0"/>
              <a:t>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545418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1626</TotalTime>
  <Words>1108</Words>
  <Application>Microsoft Office PowerPoint</Application>
  <PresentationFormat>Произвольный</PresentationFormat>
  <Paragraphs>251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 Акционерное общество «Читаэнергосбыт»</vt:lpstr>
      <vt:lpstr>Решаемые проблемы: </vt:lpstr>
      <vt:lpstr>Существующий отрицательный социальный эффект в настоящее время</vt:lpstr>
      <vt:lpstr>Решаемые проблемы:</vt:lpstr>
      <vt:lpstr>Презентация PowerPoint</vt:lpstr>
      <vt:lpstr>Пример реализации объекта:</vt:lpstr>
      <vt:lpstr>Общие расходы, необходимые для реализации проекта.</vt:lpstr>
      <vt:lpstr>Общие расходы, необходимые для реализации проекта.</vt:lpstr>
      <vt:lpstr>Ожидаемый результат:</vt:lpstr>
      <vt:lpstr>Сопутствующие расходы инвестиционной программы в течение периода реализации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Damager</dc:creator>
  <cp:lastModifiedBy>Александр Н. Кашурников</cp:lastModifiedBy>
  <cp:revision>102</cp:revision>
  <cp:lastPrinted>2017-11-27T02:04:15Z</cp:lastPrinted>
  <dcterms:created xsi:type="dcterms:W3CDTF">2015-10-25T00:45:47Z</dcterms:created>
  <dcterms:modified xsi:type="dcterms:W3CDTF">2023-01-26T07:55:43Z</dcterms:modified>
</cp:coreProperties>
</file>