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6" r:id="rId3"/>
    <p:sldId id="269" r:id="rId4"/>
    <p:sldId id="273" r:id="rId5"/>
    <p:sldId id="279" r:id="rId6"/>
    <p:sldId id="280" r:id="rId7"/>
    <p:sldId id="282" r:id="rId8"/>
    <p:sldId id="281" r:id="rId9"/>
    <p:sldId id="283" r:id="rId10"/>
    <p:sldId id="268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526E4-DB50-4F42-822A-AD47D36250D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C1A75-1B20-4268-B396-C5615B6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2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1A75-1B20-4268-B396-C5615B6FD6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1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8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1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9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0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7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B654-920B-4435-B327-2E43DC84B42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FD2B-884B-434D-84A1-E28E0E52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7.jpe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7479792" y="674423"/>
            <a:ext cx="5221224" cy="48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Система Учета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32925"/>
              </p:ext>
            </p:extLst>
          </p:nvPr>
        </p:nvGraphicFramePr>
        <p:xfrm>
          <a:off x="9371845" y="6258033"/>
          <a:ext cx="2679085" cy="48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orelDRAW" r:id="rId4" imgW="6911640" imgH="1254240" progId="CorelDraw.Graphic.19">
                  <p:embed/>
                </p:oleObj>
              </mc:Choice>
              <mc:Fallback>
                <p:oleObj name="CorelDRAW" r:id="rId4" imgW="6911640" imgH="125424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1845" y="6258033"/>
                        <a:ext cx="2679085" cy="48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231704"/>
              </p:ext>
            </p:extLst>
          </p:nvPr>
        </p:nvGraphicFramePr>
        <p:xfrm>
          <a:off x="8842356" y="6250902"/>
          <a:ext cx="529489" cy="50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CorelDRAW" r:id="rId6" imgW="2262835" imgH="2139086" progId="CorelDraw.Graphic.19">
                  <p:embed/>
                </p:oleObj>
              </mc:Choice>
              <mc:Fallback>
                <p:oleObj name="CorelDRAW" r:id="rId6" imgW="2262835" imgH="213908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2356" y="6250902"/>
                        <a:ext cx="529489" cy="50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53400" y="1158609"/>
            <a:ext cx="389753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</a:p>
          <a:p>
            <a:pPr algn="ct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оперативность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реализации жилищно-коммунальных услуг, энергоресурсов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6752" y="91441"/>
            <a:ext cx="63459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1С: РКУ НАСЕЛЕНИЕ</a:t>
            </a:r>
            <a:endParaRPr lang="ru-RU" sz="45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3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19200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603504" y="258322"/>
            <a:ext cx="6016454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503" y="155448"/>
            <a:ext cx="5843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 чего начинается сотрудничество?</a:t>
            </a:r>
            <a:endParaRPr lang="ru-RU" sz="4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139" y="2294956"/>
            <a:ext cx="68576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 smtClean="0"/>
              <a:t>Заключение </a:t>
            </a:r>
            <a:r>
              <a:rPr lang="ru-RU" sz="2000" dirty="0" smtClean="0"/>
              <a:t>договора</a:t>
            </a:r>
          </a:p>
          <a:p>
            <a:endParaRPr lang="ru-RU" sz="2000" dirty="0" smtClean="0"/>
          </a:p>
          <a:p>
            <a:r>
              <a:rPr lang="ru-RU" sz="2000" b="1" dirty="0" smtClean="0"/>
              <a:t>2.   Доработка </a:t>
            </a:r>
            <a:r>
              <a:rPr lang="ru-RU" sz="2000" dirty="0" smtClean="0"/>
              <a:t>системы, учитывая особенности Вашей организации</a:t>
            </a:r>
          </a:p>
          <a:p>
            <a:pPr marL="457200" indent="-457200">
              <a:buAutoNum type="arabicPeriod" startAt="2"/>
            </a:pPr>
            <a:endParaRPr lang="ru-RU" sz="2000" dirty="0" smtClean="0"/>
          </a:p>
          <a:p>
            <a:r>
              <a:rPr lang="ru-RU" sz="2000" b="1" dirty="0" smtClean="0"/>
              <a:t>3. Внедрение </a:t>
            </a:r>
            <a:r>
              <a:rPr lang="ru-RU" sz="2000" dirty="0" smtClean="0"/>
              <a:t>системы</a:t>
            </a:r>
          </a:p>
          <a:p>
            <a:endParaRPr lang="ru-RU" sz="2000" dirty="0" smtClean="0"/>
          </a:p>
          <a:p>
            <a:r>
              <a:rPr lang="ru-RU" sz="2000" b="1" dirty="0" smtClean="0"/>
              <a:t>4. Поддержка и сопровождение</a:t>
            </a:r>
            <a:r>
              <a:rPr lang="ru-RU" sz="2000" dirty="0" smtClean="0"/>
              <a:t> нашими специалистами</a:t>
            </a:r>
          </a:p>
          <a:p>
            <a:endParaRPr lang="ru-RU" sz="2000" dirty="0"/>
          </a:p>
          <a:p>
            <a:r>
              <a:rPr lang="ru-RU" sz="2000" dirty="0" smtClean="0"/>
              <a:t>5. </a:t>
            </a:r>
            <a:r>
              <a:rPr lang="ru-RU" sz="2000" b="1" dirty="0" smtClean="0"/>
              <a:t>Настройка</a:t>
            </a:r>
            <a:r>
              <a:rPr lang="ru-RU" sz="2000" dirty="0" smtClean="0"/>
              <a:t> Уникального Мобильного Сервиса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581761"/>
            <a:ext cx="1219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11" y="292229"/>
            <a:ext cx="1764749" cy="997304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26960" y="5972569"/>
            <a:ext cx="11385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 smtClean="0"/>
              <a:t>!!! Стоимость рассчитывается исходя из количества лицевых счетов, индивидуальных показателей организации</a:t>
            </a:r>
            <a:endParaRPr lang="ru-RU" sz="1500" b="1" i="1" dirty="0"/>
          </a:p>
        </p:txBody>
      </p:sp>
    </p:spTree>
    <p:extLst>
      <p:ext uri="{BB962C8B-B14F-4D97-AF65-F5344CB8AC3E}">
        <p14:creationId xmlns:p14="http://schemas.microsoft.com/office/powerpoint/2010/main" val="16270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9200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627842" y="0"/>
            <a:ext cx="6266734" cy="2737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для связи с нашими специалистами: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9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521320"/>
              </p:ext>
            </p:extLst>
          </p:nvPr>
        </p:nvGraphicFramePr>
        <p:xfrm>
          <a:off x="6391907" y="5978334"/>
          <a:ext cx="889761" cy="84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CorelDRAW" r:id="rId4" imgW="2262835" imgH="2139086" progId="CorelDraw.Graphic.19">
                  <p:embed/>
                </p:oleObj>
              </mc:Choice>
              <mc:Fallback>
                <p:oleObj name="CorelDRAW" r:id="rId4" imgW="2262835" imgH="213908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1907" y="5978334"/>
                        <a:ext cx="889761" cy="84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46263"/>
              </p:ext>
            </p:extLst>
          </p:nvPr>
        </p:nvGraphicFramePr>
        <p:xfrm>
          <a:off x="7281668" y="6041542"/>
          <a:ext cx="4672584" cy="84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CorelDRAW" r:id="rId6" imgW="6911640" imgH="1254240" progId="CorelDraw.Graphic.19">
                  <p:embed/>
                </p:oleObj>
              </mc:Choice>
              <mc:Fallback>
                <p:oleObj name="CorelDRAW" r:id="rId6" imgW="6911640" imgH="125424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1668" y="6041542"/>
                        <a:ext cx="4672584" cy="84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0" y="1581761"/>
            <a:ext cx="1219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47" y="4589985"/>
            <a:ext cx="2919636" cy="1856535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1388125" y="2423711"/>
            <a:ext cx="7755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дополнительных видов бизнеса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Мурзин Владимир Алексеевич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(3022) 23-33-00, доб. 120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моб. +7-964-465-60-95</a:t>
            </a:r>
          </a:p>
        </p:txBody>
      </p:sp>
    </p:spTree>
    <p:extLst>
      <p:ext uri="{BB962C8B-B14F-4D97-AF65-F5344CB8AC3E}">
        <p14:creationId xmlns:p14="http://schemas.microsoft.com/office/powerpoint/2010/main" val="29666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2"/>
            <a:ext cx="12192000" cy="6858000"/>
          </a:xfr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233019"/>
              </p:ext>
            </p:extLst>
          </p:nvPr>
        </p:nvGraphicFramePr>
        <p:xfrm>
          <a:off x="8565418" y="6226228"/>
          <a:ext cx="529489" cy="50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CorelDRAW" r:id="rId5" imgW="2262835" imgH="2139086" progId="CorelDraw.Graphic.19">
                  <p:embed/>
                </p:oleObj>
              </mc:Choice>
              <mc:Fallback>
                <p:oleObj name="CorelDRAW" r:id="rId5" imgW="2262835" imgH="213908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65418" y="6226228"/>
                        <a:ext cx="529489" cy="50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240056"/>
              </p:ext>
            </p:extLst>
          </p:nvPr>
        </p:nvGraphicFramePr>
        <p:xfrm>
          <a:off x="9171539" y="6217719"/>
          <a:ext cx="2679085" cy="48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CorelDRAW" r:id="rId7" imgW="6911640" imgH="1254240" progId="CorelDraw.Graphic.19">
                  <p:embed/>
                </p:oleObj>
              </mc:Choice>
              <mc:Fallback>
                <p:oleObj name="CorelDRAW" r:id="rId7" imgW="6911640" imgH="125424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71539" y="6217719"/>
                        <a:ext cx="2679085" cy="48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42416" y="1737357"/>
            <a:ext cx="54681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Наша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система разработана специально для этого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65418" y="5672742"/>
            <a:ext cx="3554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1С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РКУ НАСЕЛЕНИЕ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" y="58410"/>
            <a:ext cx="68305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Хотите увеличить </a:t>
            </a:r>
            <a:endParaRPr lang="ru-RU" sz="45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ДОХОДЫ ОРГАНИЗАЦИИ?!</a:t>
            </a:r>
            <a:r>
              <a:rPr lang="ru-RU" sz="45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45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</a:b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29" y="4538124"/>
            <a:ext cx="2060448" cy="2060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18" y="130279"/>
            <a:ext cx="1555598" cy="1255203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sp>
        <p:nvSpPr>
          <p:cNvPr id="18" name="Прямоугольник 17"/>
          <p:cNvSpPr/>
          <p:nvPr/>
        </p:nvSpPr>
        <p:spPr>
          <a:xfrm>
            <a:off x="0" y="1581761"/>
            <a:ext cx="1219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5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937" y="189480"/>
            <a:ext cx="1373272" cy="1293927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627842" y="0"/>
            <a:ext cx="6248446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Функциональные 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системы: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9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индивидуального потребления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электроэнергии и других коммунальных услуг, в том числе с учетом социальной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нормы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общедомового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потребления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Массовая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печать платежных документов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(квитанций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должниками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уведомление об отключении (в том числе по интегрированному сервису рассылки смс), отключение абонентов, претензионно-исковая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Хранение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скан-копий документов всех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процессов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отчетных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любого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формата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565418" y="5672742"/>
            <a:ext cx="3554067" cy="1053993"/>
            <a:chOff x="8565418" y="5672742"/>
            <a:chExt cx="3554067" cy="105399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565418" y="5672742"/>
              <a:ext cx="35540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1С</a:t>
              </a:r>
              <a:r>
                <a:rPr lang="ru-RU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РКУ НАСЕЛЕНИЕ</a:t>
              </a:r>
            </a:p>
          </p:txBody>
        </p: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5838911"/>
                </p:ext>
              </p:extLst>
            </p:nvPr>
          </p:nvGraphicFramePr>
          <p:xfrm>
            <a:off x="8565418" y="6226228"/>
            <a:ext cx="529489" cy="500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6" name="CorelDRAW" r:id="rId6" imgW="2262835" imgH="2139086" progId="CorelDraw.Graphic.19">
                    <p:embed/>
                  </p:oleObj>
                </mc:Choice>
                <mc:Fallback>
                  <p:oleObj name="CorelDRAW" r:id="rId6" imgW="2262835" imgH="2139086" progId="CorelDraw.Graphic.19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565418" y="6226228"/>
                          <a:ext cx="529489" cy="500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8444221"/>
                </p:ext>
              </p:extLst>
            </p:nvPr>
          </p:nvGraphicFramePr>
          <p:xfrm>
            <a:off x="9171539" y="6217719"/>
            <a:ext cx="2679085" cy="486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7" name="CorelDRAW" r:id="rId8" imgW="6911640" imgH="1254240" progId="CorelDraw.Graphic.19">
                    <p:embed/>
                  </p:oleObj>
                </mc:Choice>
                <mc:Fallback>
                  <p:oleObj name="CorelDRAW" r:id="rId8" imgW="6911640" imgH="1254240" progId="CorelDraw.Graphic.19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171539" y="6217719"/>
                          <a:ext cx="2679085" cy="4862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Равнобедренный треугольник 19"/>
          <p:cNvSpPr/>
          <p:nvPr/>
        </p:nvSpPr>
        <p:spPr>
          <a:xfrm>
            <a:off x="231556" y="2018741"/>
            <a:ext cx="323134" cy="2693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581761"/>
            <a:ext cx="1219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31556" y="3115525"/>
            <a:ext cx="323134" cy="2693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31556" y="3746002"/>
            <a:ext cx="323134" cy="2693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31556" y="4432515"/>
            <a:ext cx="323134" cy="2693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68132" y="5657700"/>
            <a:ext cx="323134" cy="2693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66392" y="6288177"/>
            <a:ext cx="323134" cy="2693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851" y="200025"/>
            <a:ext cx="8864600" cy="993775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индивидуального </a:t>
            </a: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общедомового потребления услуг ЖКХ</a:t>
            </a:r>
            <a:endParaRPr lang="ru-RU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" b="20764"/>
          <a:stretch/>
        </p:blipFill>
        <p:spPr bwMode="auto">
          <a:xfrm>
            <a:off x="88309" y="1375873"/>
            <a:ext cx="12027903" cy="52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78240" y="1956816"/>
            <a:ext cx="1143000" cy="100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3752" y="2209799"/>
            <a:ext cx="1060704" cy="76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03192" y="2429972"/>
            <a:ext cx="1060704" cy="76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86600" y="2429972"/>
            <a:ext cx="3694176" cy="208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6751" y="2426115"/>
            <a:ext cx="1060704" cy="76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67656" y="2502316"/>
            <a:ext cx="1600200" cy="369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490560" y="2576637"/>
            <a:ext cx="1253403" cy="123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396" y="0"/>
            <a:ext cx="8864600" cy="993775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Печать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платежных документов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05" y="841102"/>
            <a:ext cx="5643235" cy="590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3584" y="2386584"/>
            <a:ext cx="4334256" cy="278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Формат и содержание</a:t>
            </a:r>
            <a:r>
              <a:rPr lang="ru-RU" sz="2200" dirty="0" smtClean="0"/>
              <a:t> документа соответствует требованиям ФЗ</a:t>
            </a:r>
          </a:p>
          <a:p>
            <a:endParaRPr lang="ru-RU" sz="2200" dirty="0"/>
          </a:p>
          <a:p>
            <a:r>
              <a:rPr lang="ru-RU" sz="2200" dirty="0" smtClean="0"/>
              <a:t> </a:t>
            </a:r>
            <a:r>
              <a:rPr lang="ru-RU" sz="2200" b="1" dirty="0" smtClean="0"/>
              <a:t>Код </a:t>
            </a:r>
            <a:r>
              <a:rPr lang="ru-RU" sz="2200" b="1" dirty="0"/>
              <a:t>быстрого </a:t>
            </a:r>
            <a:r>
              <a:rPr lang="ru-RU" sz="2200" b="1" dirty="0" smtClean="0"/>
              <a:t>реагирования </a:t>
            </a:r>
          </a:p>
          <a:p>
            <a:r>
              <a:rPr lang="ru-RU" sz="2200" b="1" dirty="0" smtClean="0"/>
              <a:t>(QR </a:t>
            </a:r>
            <a:r>
              <a:rPr lang="ru-RU" sz="2200" b="1" dirty="0" err="1" smtClean="0"/>
              <a:t>code</a:t>
            </a:r>
            <a:r>
              <a:rPr lang="ru-RU" sz="2200" b="1" dirty="0" smtClean="0"/>
              <a:t>)</a:t>
            </a:r>
          </a:p>
          <a:p>
            <a:r>
              <a:rPr lang="ru-RU" sz="2200" dirty="0" smtClean="0"/>
              <a:t>Включает все индивидуальные данные абонента, легко считывается при оплате</a:t>
            </a:r>
            <a:endParaRPr lang="ru-RU" sz="2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21792" y="2660905"/>
            <a:ext cx="466344" cy="1002791"/>
            <a:chOff x="539496" y="1737361"/>
            <a:chExt cx="466344" cy="100279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9496" y="1737361"/>
              <a:ext cx="466344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9496" y="2694433"/>
              <a:ext cx="466344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037576" y="2386584"/>
            <a:ext cx="86868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03236" y="1194816"/>
            <a:ext cx="1504188" cy="332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68896" y="1286383"/>
            <a:ext cx="86868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07908" y="1853311"/>
            <a:ext cx="434340" cy="128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07224" y="1853312"/>
            <a:ext cx="594360" cy="1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4808" y="2706478"/>
            <a:ext cx="2816352" cy="301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18696" y="2817273"/>
            <a:ext cx="86868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33120" y="2928068"/>
            <a:ext cx="86868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56120" y="3064161"/>
            <a:ext cx="880872" cy="7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18696" y="3145390"/>
            <a:ext cx="883104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396" y="0"/>
            <a:ext cx="8864600" cy="993775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</a:t>
            </a: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должниками: уведомление, </a:t>
            </a:r>
            <a:b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ограничение и исковая работа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9" y="995586"/>
            <a:ext cx="7337957" cy="36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9" y="4806890"/>
            <a:ext cx="7269590" cy="18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39" y="1649339"/>
            <a:ext cx="5565926" cy="465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89682" y="2587752"/>
            <a:ext cx="829222" cy="8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44619" y="2587752"/>
            <a:ext cx="86868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44619" y="2394150"/>
            <a:ext cx="860977" cy="119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25270" y="1727053"/>
            <a:ext cx="914400" cy="59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1660" y="3383280"/>
            <a:ext cx="86868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44414" y="1845896"/>
            <a:ext cx="876111" cy="73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14060" y="3535680"/>
            <a:ext cx="86868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38262" y="2445231"/>
            <a:ext cx="86868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23462" y="2753133"/>
            <a:ext cx="1766220" cy="106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" y="123044"/>
            <a:ext cx="7137269" cy="15082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60578" y="1481118"/>
            <a:ext cx="992428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расчета </a:t>
            </a:r>
          </a:p>
          <a:p>
            <a:pPr lvl="0"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 на платформе 1С 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Простая интеграция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бухгалтерией</a:t>
            </a:r>
          </a:p>
          <a:p>
            <a:pPr lvl="0">
              <a:spcAft>
                <a:spcPts val="0"/>
              </a:spcAft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Удобный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интерфейс,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настраиваемый под клиента</a:t>
            </a:r>
          </a:p>
          <a:p>
            <a:pPr lvl="0"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с личным кабинетом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абонентов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(дополнительный сервис, который мы Вам можем предложить для работы с абонентами)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с мобильными сервисами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сбора показаний прибора учетов (в том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фотофиксация) и с портативными сервисами сбора денежных средств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с системой АСКУЭ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1139" y="1765678"/>
            <a:ext cx="858767" cy="4966048"/>
            <a:chOff x="241139" y="1765678"/>
            <a:chExt cx="858767" cy="424135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19" y="1765678"/>
              <a:ext cx="842887" cy="5357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19" y="2435792"/>
              <a:ext cx="842887" cy="5357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0" y="3110938"/>
              <a:ext cx="842887" cy="5357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1" y="3806156"/>
              <a:ext cx="842887" cy="5357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2" y="4565164"/>
              <a:ext cx="842887" cy="5357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39" y="5471298"/>
              <a:ext cx="842887" cy="5357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sp>
        <p:nvSpPr>
          <p:cNvPr id="17" name="Прямоугольник 16"/>
          <p:cNvSpPr/>
          <p:nvPr/>
        </p:nvSpPr>
        <p:spPr>
          <a:xfrm>
            <a:off x="0" y="1581761"/>
            <a:ext cx="1219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872" y="200298"/>
            <a:ext cx="8864600" cy="993775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и оперативность </a:t>
            </a:r>
            <a:b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Уникальным Мобильным Сервисом для линейного персонала</a:t>
            </a:r>
            <a:endParaRPr lang="ru-RU" sz="3200" dirty="0"/>
          </a:p>
        </p:txBody>
      </p:sp>
      <p:pic>
        <p:nvPicPr>
          <p:cNvPr id="5" name="Picture 3" descr="O:\Инструкции по работе с нашим ПО\Scr\Screenshot_2017-07-10-11-40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92" y="1538547"/>
            <a:ext cx="2436761" cy="43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:\Инструкции по работе с нашим ПО\Scr\Screenshot_2017-07-10-11-41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02" y="1538547"/>
            <a:ext cx="2436760" cy="43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O:\Инструкции по работе с нашим ПО\Scr\Screenshot_2017-07-10-11-47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55" y="1566989"/>
            <a:ext cx="2420762" cy="43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" y="1773936"/>
            <a:ext cx="34472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Сервис для оперативности передачи показаний:</a:t>
            </a:r>
          </a:p>
          <a:p>
            <a:pPr algn="ctr"/>
            <a:endParaRPr lang="ru-RU" sz="2000" b="1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устанавливается на смартфон специалиста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озможность подтверждения показаний </a:t>
            </a:r>
            <a:r>
              <a:rPr lang="ru-RU" dirty="0" err="1" smtClean="0"/>
              <a:t>фотофиксацией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информация оперативно </a:t>
            </a:r>
            <a:r>
              <a:rPr lang="ru-RU" dirty="0" smtClean="0"/>
              <a:t>передается </a:t>
            </a:r>
            <a:r>
              <a:rPr lang="ru-RU" dirty="0" smtClean="0"/>
              <a:t>в </a:t>
            </a:r>
            <a:r>
              <a:rPr lang="ru-RU" dirty="0" smtClean="0"/>
              <a:t>систему </a:t>
            </a:r>
          </a:p>
          <a:p>
            <a:r>
              <a:rPr lang="ru-RU" dirty="0"/>
              <a:t> </a:t>
            </a:r>
            <a:r>
              <a:rPr lang="ru-RU" dirty="0" smtClean="0"/>
              <a:t>    1С РКУ НАСЕЛЕНИЕ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6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396" y="0"/>
            <a:ext cx="8864600" cy="1628503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и оперативность </a:t>
            </a:r>
            <a:b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Уникальным Мобильным Сервисом для клиентов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" y="1773936"/>
            <a:ext cx="29805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Сервис для потребителей:</a:t>
            </a:r>
          </a:p>
          <a:p>
            <a:pPr algn="ctr"/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устанавливается на смартфон потребителя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/>
              <a:t>в</a:t>
            </a:r>
            <a:r>
              <a:rPr lang="ru-RU" sz="1600" dirty="0" smtClean="0"/>
              <a:t>озможность передать показания, произвести оплату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просмотр истории платежей, ввода показаний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оперативно передается информация в систему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1С РКУ НАСЕЛЕНИЕ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24" y="1638659"/>
            <a:ext cx="1804174" cy="34964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53" y="3371832"/>
            <a:ext cx="1713966" cy="34964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29" y="3371832"/>
            <a:ext cx="1741527" cy="33616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89" y="1628503"/>
            <a:ext cx="1677575" cy="34964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08" y="1653731"/>
            <a:ext cx="1788621" cy="34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1809</TotalTime>
  <Words>339</Words>
  <Application>Microsoft Office PowerPoint</Application>
  <PresentationFormat>Широкоэкранный</PresentationFormat>
  <Paragraphs>85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Расчет индивидуального и общедомового потребления услуг ЖКХ</vt:lpstr>
      <vt:lpstr>Печать платежных документов</vt:lpstr>
      <vt:lpstr>Работа с должниками: уведомление,  ограничение и исковая работа</vt:lpstr>
      <vt:lpstr>Презентация PowerPoint</vt:lpstr>
      <vt:lpstr>Эффективность и оперативность  с Уникальным Мобильным Сервисом для линейного персонала</vt:lpstr>
      <vt:lpstr>Эффективность и оперативность  с Уникальным Мобильным Сервисом для клиентов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П. Федорова</dc:creator>
  <cp:lastModifiedBy>Ольга И. Розе</cp:lastModifiedBy>
  <cp:revision>54</cp:revision>
  <dcterms:created xsi:type="dcterms:W3CDTF">2018-06-21T06:52:40Z</dcterms:created>
  <dcterms:modified xsi:type="dcterms:W3CDTF">2019-11-06T01:02:44Z</dcterms:modified>
</cp:coreProperties>
</file>