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8" r:id="rId1"/>
  </p:sldMasterIdLst>
  <p:notesMasterIdLst>
    <p:notesMasterId r:id="rId10"/>
  </p:notesMasterIdLst>
  <p:handoutMasterIdLst>
    <p:handoutMasterId r:id="rId11"/>
  </p:handoutMasterIdLst>
  <p:sldIdLst>
    <p:sldId id="305" r:id="rId2"/>
    <p:sldId id="344" r:id="rId3"/>
    <p:sldId id="348" r:id="rId4"/>
    <p:sldId id="347" r:id="rId5"/>
    <p:sldId id="345" r:id="rId6"/>
    <p:sldId id="346" r:id="rId7"/>
    <p:sldId id="343" r:id="rId8"/>
    <p:sldId id="349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E4"/>
    <a:srgbClr val="0000FF"/>
    <a:srgbClr val="0049A2"/>
    <a:srgbClr val="0257E2"/>
    <a:srgbClr val="0099CC"/>
    <a:srgbClr val="FFFFFF"/>
    <a:srgbClr val="381187"/>
    <a:srgbClr val="530301"/>
    <a:srgbClr val="CC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29" autoAdjust="0"/>
  </p:normalViewPr>
  <p:slideViewPr>
    <p:cSldViewPr snapToGrid="0">
      <p:cViewPr varScale="1">
        <p:scale>
          <a:sx n="87" d="100"/>
          <a:sy n="87" d="100"/>
        </p:scale>
        <p:origin x="55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397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F5288-937C-4D31-9366-468AB8093976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2D8CD-FF18-41AA-8C76-C2EC0E613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766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EA67A-EE06-4DD9-BCAC-35B663F55C24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8C465-5820-4328-8300-F2B0E73C73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0549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8C465-5820-4328-8300-F2B0E73C734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79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8C465-5820-4328-8300-F2B0E73C734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64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8C465-5820-4328-8300-F2B0E73C734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499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8C465-5820-4328-8300-F2B0E73C734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224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8C465-5820-4328-8300-F2B0E73C734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198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8C465-5820-4328-8300-F2B0E73C734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060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8C465-5820-4328-8300-F2B0E73C734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743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8C465-5820-4328-8300-F2B0E73C734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68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3F2-D28E-495C-8675-AFF27BC85A55}" type="datetime1">
              <a:rPr lang="ru-RU" smtClean="0"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66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912A-1666-4C8D-B8F1-F7C0689348A8}" type="datetime1">
              <a:rPr lang="ru-RU" smtClean="0"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08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A367-B70F-4067-B7DB-55E879B5F38A}" type="datetime1">
              <a:rPr lang="ru-RU" smtClean="0"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54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8602-5CBE-469D-B990-2CF782C4EE9A}" type="datetime1">
              <a:rPr lang="ru-RU" smtClean="0"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29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AF4-3867-4B1D-9185-379AF6830F13}" type="datetime1">
              <a:rPr lang="ru-RU" smtClean="0"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33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E59B-5133-4E1A-AE44-4456DA99D307}" type="datetime1">
              <a:rPr lang="ru-RU" smtClean="0"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48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76EA-23B1-4049-87BD-379A69618D79}" type="datetime1">
              <a:rPr lang="ru-RU" smtClean="0"/>
              <a:t>06.11.2019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22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EF64-AC21-4615-ABFD-DAE4F316648E}" type="datetime1">
              <a:rPr lang="ru-RU" smtClean="0"/>
              <a:t>06.11.2019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82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613-7FA1-475D-9AE8-AE1B774768AB}" type="datetime1">
              <a:rPr lang="ru-RU" smtClean="0"/>
              <a:t>06.11.2019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65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FAF4-675B-4BC9-869A-102C06EDF09E}" type="datetime1">
              <a:rPr lang="ru-RU" smtClean="0"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438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2E5-A78A-49DD-953C-2732F90D8FED}" type="datetime1">
              <a:rPr lang="ru-RU" smtClean="0"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8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397DB-E639-466F-8CBE-7FD8E3E01803}" type="datetime1">
              <a:rPr lang="ru-RU" smtClean="0"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8D19C-29AC-4ECF-BCFF-74ED157180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37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9" y="225433"/>
            <a:ext cx="649651" cy="613489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 flipV="1">
            <a:off x="0" y="6635264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Прямая соединительная линия 241"/>
          <p:cNvCxnSpPr/>
          <p:nvPr/>
        </p:nvCxnSpPr>
        <p:spPr>
          <a:xfrm flipV="1">
            <a:off x="0" y="6658710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71318" y="347511"/>
            <a:ext cx="2512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АО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Читаэнергосбыт»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64440" y="1546851"/>
            <a:ext cx="56589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800" b="1" dirty="0" smtClean="0">
              <a:ln w="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ru-RU" sz="4800" b="1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«</a:t>
            </a:r>
            <a:r>
              <a:rPr lang="ru-RU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Личный кабинет Управляющей Компании</a:t>
            </a:r>
            <a:r>
              <a:rPr lang="ru-RU" sz="4800" b="1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"</a:t>
            </a:r>
            <a:endParaRPr lang="ru-RU" sz="4800" b="1" dirty="0">
              <a:ln w="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824" y="1675871"/>
            <a:ext cx="5570516" cy="378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01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9" y="225433"/>
            <a:ext cx="649651" cy="613489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 flipV="1">
            <a:off x="0" y="6635264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Прямая соединительная линия 241"/>
          <p:cNvCxnSpPr/>
          <p:nvPr/>
        </p:nvCxnSpPr>
        <p:spPr>
          <a:xfrm flipV="1">
            <a:off x="0" y="6658710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71318" y="347511"/>
            <a:ext cx="2512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АО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Читаэнергосбыт»</a:t>
            </a:r>
            <a:endParaRPr lang="ru-RU" sz="1600" dirty="0"/>
          </a:p>
        </p:txBody>
      </p:sp>
      <p:sp>
        <p:nvSpPr>
          <p:cNvPr id="12" name="Подзаголовок 11"/>
          <p:cNvSpPr>
            <a:spLocks noGrp="1"/>
          </p:cNvSpPr>
          <p:nvPr>
            <p:ph idx="1"/>
          </p:nvPr>
        </p:nvSpPr>
        <p:spPr>
          <a:xfrm>
            <a:off x="541538" y="1526959"/>
            <a:ext cx="11040862" cy="4599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	</a:t>
            </a:r>
            <a:endParaRPr lang="ru-RU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ая выноска 4"/>
          <p:cNvSpPr/>
          <p:nvPr/>
        </p:nvSpPr>
        <p:spPr>
          <a:xfrm rot="10800000">
            <a:off x="169004" y="3485642"/>
            <a:ext cx="9234312" cy="3056457"/>
          </a:xfrm>
          <a:prstGeom prst="wedgeRectCallout">
            <a:avLst/>
          </a:prstGeom>
          <a:solidFill>
            <a:schemeClr val="accent1">
              <a:lumMod val="20000"/>
              <a:lumOff val="80000"/>
              <a:alpha val="66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41538" y="4072392"/>
            <a:ext cx="88053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49A2"/>
                </a:solidFill>
              </a:rPr>
              <a:t>Своевременная передача показаний и выверка полезного отпуска по физическим лицам –путь к снижению расхода электрической энергии на ОДН!</a:t>
            </a:r>
            <a:endParaRPr lang="ru-RU" sz="3600" dirty="0">
              <a:solidFill>
                <a:srgbClr val="0049A2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3025422" y="1082742"/>
            <a:ext cx="8929512" cy="1817511"/>
          </a:xfrm>
          <a:prstGeom prst="cloudCallout">
            <a:avLst/>
          </a:prstGeom>
          <a:solidFill>
            <a:schemeClr val="accent6">
              <a:lumMod val="20000"/>
              <a:lumOff val="80000"/>
              <a:alpha val="43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441244" y="1419440"/>
            <a:ext cx="61411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FF0000"/>
                </a:solidFill>
              </a:rPr>
              <a:t>Для чего нужен </a:t>
            </a:r>
            <a:r>
              <a:rPr lang="ru-RU" sz="2400" i="1" dirty="0" smtClean="0">
                <a:solidFill>
                  <a:srgbClr val="FF0000"/>
                </a:solidFill>
              </a:rPr>
              <a:t>«Личный Кабинет» управляющей компании </a:t>
            </a:r>
            <a:r>
              <a:rPr lang="ru-RU" sz="2400" i="1" dirty="0">
                <a:solidFill>
                  <a:srgbClr val="FF0000"/>
                </a:solidFill>
              </a:rPr>
              <a:t>???</a:t>
            </a:r>
          </a:p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59" y="4554947"/>
            <a:ext cx="2092041" cy="139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2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9" y="225433"/>
            <a:ext cx="649651" cy="613489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 flipV="1">
            <a:off x="0" y="6635264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Прямая соединительная линия 241"/>
          <p:cNvCxnSpPr/>
          <p:nvPr/>
        </p:nvCxnSpPr>
        <p:spPr>
          <a:xfrm flipV="1">
            <a:off x="0" y="6658710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71318" y="347511"/>
            <a:ext cx="2512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АО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Читаэнергосбыт»</a:t>
            </a:r>
            <a:endParaRPr lang="ru-RU" sz="1600" dirty="0"/>
          </a:p>
        </p:txBody>
      </p:sp>
      <p:sp>
        <p:nvSpPr>
          <p:cNvPr id="12" name="Подзаголовок 11"/>
          <p:cNvSpPr>
            <a:spLocks noGrp="1"/>
          </p:cNvSpPr>
          <p:nvPr>
            <p:ph idx="1"/>
          </p:nvPr>
        </p:nvSpPr>
        <p:spPr>
          <a:xfrm>
            <a:off x="541538" y="1526959"/>
            <a:ext cx="11040862" cy="4599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	</a:t>
            </a:r>
            <a:endParaRPr lang="ru-RU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4440" y="1419440"/>
            <a:ext cx="1081796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57E4"/>
                </a:solidFill>
              </a:rPr>
              <a:t>Преимущества использования </a:t>
            </a:r>
            <a:r>
              <a:rPr lang="ru-RU" sz="2800" i="1" dirty="0" smtClean="0">
                <a:solidFill>
                  <a:srgbClr val="0057E4"/>
                </a:solidFill>
              </a:rPr>
              <a:t>«Личного кабинета» для управляющей компании:</a:t>
            </a:r>
            <a:endParaRPr lang="ru-RU" sz="2800" i="1" dirty="0" smtClean="0">
              <a:solidFill>
                <a:srgbClr val="0057E4"/>
              </a:solidFill>
            </a:endParaRPr>
          </a:p>
          <a:p>
            <a:pPr>
              <a:lnSpc>
                <a:spcPct val="150000"/>
              </a:lnSpc>
            </a:pPr>
            <a:endParaRPr lang="ru-RU" sz="2400" i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400" i="1" dirty="0" smtClean="0"/>
              <a:t>- </a:t>
            </a:r>
            <a:r>
              <a:rPr lang="ru-RU" sz="2400" i="1" dirty="0" smtClean="0"/>
              <a:t>уменьшение </a:t>
            </a:r>
            <a:r>
              <a:rPr lang="ru-RU" sz="2400" i="1" dirty="0" smtClean="0"/>
              <a:t>времени на передачу </a:t>
            </a:r>
            <a:r>
              <a:rPr lang="ru-RU" sz="2400" i="1" dirty="0" smtClean="0"/>
              <a:t>показаний; </a:t>
            </a:r>
            <a:endParaRPr lang="ru-RU" sz="2400" i="1" dirty="0" smtClean="0"/>
          </a:p>
          <a:p>
            <a:pPr>
              <a:lnSpc>
                <a:spcPct val="150000"/>
              </a:lnSpc>
            </a:pPr>
            <a:r>
              <a:rPr lang="ru-RU" sz="2400" i="1" dirty="0" smtClean="0"/>
              <a:t>-  </a:t>
            </a:r>
            <a:r>
              <a:rPr lang="ru-RU" sz="2400" i="1" dirty="0" smtClean="0"/>
              <a:t>онлайн- </a:t>
            </a:r>
            <a:r>
              <a:rPr lang="ru-RU" sz="2400" i="1" dirty="0" smtClean="0"/>
              <a:t>сверка способов </a:t>
            </a:r>
            <a:r>
              <a:rPr lang="ru-RU" sz="2400" i="1" dirty="0"/>
              <a:t>расчета </a:t>
            </a:r>
            <a:r>
              <a:rPr lang="ru-RU" sz="2400" i="1" dirty="0" smtClean="0"/>
              <a:t>по каждому лицевому счету (по </a:t>
            </a:r>
            <a:r>
              <a:rPr lang="ru-RU" sz="2400" i="1" dirty="0"/>
              <a:t>прибору учета или </a:t>
            </a:r>
            <a:r>
              <a:rPr lang="ru-RU" sz="2400" i="1" dirty="0" smtClean="0"/>
              <a:t>по нормативу);</a:t>
            </a:r>
            <a:endParaRPr lang="ru-RU" sz="2400" i="1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i="1" dirty="0" smtClean="0"/>
              <a:t> </a:t>
            </a:r>
            <a:r>
              <a:rPr lang="ru-RU" sz="2400" i="1" dirty="0" smtClean="0"/>
              <a:t>сверка </a:t>
            </a:r>
            <a:r>
              <a:rPr lang="ru-RU" sz="2400" i="1" dirty="0" smtClean="0"/>
              <a:t>информации по установленным приборам </a:t>
            </a:r>
            <a:r>
              <a:rPr lang="ru-RU" sz="2400" i="1" dirty="0" smtClean="0"/>
              <a:t>учета;</a:t>
            </a:r>
            <a:endParaRPr lang="ru-RU" sz="2400" i="1" dirty="0"/>
          </a:p>
          <a:p>
            <a:pPr>
              <a:lnSpc>
                <a:spcPct val="150000"/>
              </a:lnSpc>
            </a:pPr>
            <a:r>
              <a:rPr lang="ru-RU" sz="2400" i="1" dirty="0" smtClean="0"/>
              <a:t>-  </a:t>
            </a:r>
            <a:r>
              <a:rPr lang="ru-RU" sz="2400" i="1" dirty="0" smtClean="0"/>
              <a:t>контроль </a:t>
            </a:r>
            <a:r>
              <a:rPr lang="ru-RU" sz="2400" i="1" dirty="0" smtClean="0"/>
              <a:t>расхода по каждому лицевому </a:t>
            </a:r>
            <a:r>
              <a:rPr lang="ru-RU" sz="2400" i="1" dirty="0" smtClean="0"/>
              <a:t>счету.</a:t>
            </a:r>
            <a:endParaRPr lang="ru-RU" sz="2400" i="1" dirty="0"/>
          </a:p>
          <a:p>
            <a:endParaRPr lang="ru-RU" sz="2400" i="1" dirty="0" smtClean="0">
              <a:solidFill>
                <a:srgbClr val="FF0000"/>
              </a:solidFill>
            </a:endParaRPr>
          </a:p>
          <a:p>
            <a:endParaRPr lang="ru-RU" sz="2400" i="1" dirty="0">
              <a:solidFill>
                <a:srgbClr val="FF0000"/>
              </a:solidFill>
            </a:endParaRPr>
          </a:p>
          <a:p>
            <a:endParaRPr lang="ru-RU" sz="2400" i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960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9" y="225433"/>
            <a:ext cx="649651" cy="613489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 flipV="1">
            <a:off x="0" y="6635264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Прямая соединительная линия 241"/>
          <p:cNvCxnSpPr/>
          <p:nvPr/>
        </p:nvCxnSpPr>
        <p:spPr>
          <a:xfrm flipV="1">
            <a:off x="0" y="6658710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71318" y="347511"/>
            <a:ext cx="2512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АО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Читаэнергосбыт»</a:t>
            </a:r>
            <a:endParaRPr lang="ru-RU" sz="1600" dirty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609600" y="1033617"/>
            <a:ext cx="10972800" cy="546416"/>
          </a:xfrm>
        </p:spPr>
        <p:txBody>
          <a:bodyPr>
            <a:noAutofit/>
          </a:bodyPr>
          <a:lstStyle/>
          <a:p>
            <a:r>
              <a:rPr lang="ru-RU" sz="3200" dirty="0" smtClean="0"/>
              <a:t>«Личный кабинет» для управляющей компании</a:t>
            </a:r>
            <a:endParaRPr lang="ru-RU" sz="3200" dirty="0"/>
          </a:p>
        </p:txBody>
      </p:sp>
      <p:sp>
        <p:nvSpPr>
          <p:cNvPr id="12" name="Подзаголовок 11"/>
          <p:cNvSpPr>
            <a:spLocks noGrp="1"/>
          </p:cNvSpPr>
          <p:nvPr>
            <p:ph idx="1"/>
          </p:nvPr>
        </p:nvSpPr>
        <p:spPr>
          <a:xfrm>
            <a:off x="541538" y="1526959"/>
            <a:ext cx="11040862" cy="4599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ru-RU" sz="1600" dirty="0" smtClean="0"/>
              <a:t>«Л</a:t>
            </a:r>
            <a:r>
              <a:rPr lang="ru-RU" sz="1600" dirty="0" smtClean="0"/>
              <a:t>ичный кабинет» </a:t>
            </a:r>
            <a:r>
              <a:rPr lang="ru-RU" sz="1600" dirty="0"/>
              <a:t>для управляющей компании (ЛК УК</a:t>
            </a:r>
            <a:r>
              <a:rPr lang="ru-RU" sz="1600" dirty="0" smtClean="0"/>
              <a:t>) реализован для </a:t>
            </a:r>
            <a:r>
              <a:rPr lang="ru-RU" sz="1600" dirty="0"/>
              <a:t>оптимизации процесса передачи и загрузки реестров показаний от </a:t>
            </a:r>
            <a:r>
              <a:rPr lang="ru-RU" sz="1600" dirty="0" smtClean="0"/>
              <a:t>УК.  </a:t>
            </a: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	</a:t>
            </a:r>
            <a:r>
              <a:rPr lang="ru-RU" sz="1600" b="1" u="sng" dirty="0" smtClean="0">
                <a:solidFill>
                  <a:srgbClr val="0000FF"/>
                </a:solidFill>
              </a:rPr>
              <a:t>Передача </a:t>
            </a:r>
            <a:r>
              <a:rPr lang="ru-RU" sz="1600" b="1" u="sng" dirty="0">
                <a:solidFill>
                  <a:srgbClr val="0000FF"/>
                </a:solidFill>
              </a:rPr>
              <a:t>показаний </a:t>
            </a:r>
            <a:r>
              <a:rPr lang="ru-RU" sz="1600" b="1" u="sng" dirty="0" smtClean="0">
                <a:solidFill>
                  <a:srgbClr val="0000FF"/>
                </a:solidFill>
              </a:rPr>
              <a:t>по ОДПУ </a:t>
            </a:r>
            <a:r>
              <a:rPr lang="ru-RU" sz="1600" b="1" u="sng" dirty="0">
                <a:solidFill>
                  <a:srgbClr val="0000FF"/>
                </a:solidFill>
              </a:rPr>
              <a:t>и ИПУ</a:t>
            </a:r>
            <a:r>
              <a:rPr lang="ru-RU" sz="1600" u="sng" dirty="0">
                <a:solidFill>
                  <a:srgbClr val="0000FF"/>
                </a:solidFill>
              </a:rPr>
              <a:t> </a:t>
            </a:r>
            <a:r>
              <a:rPr lang="ru-RU" sz="1600" dirty="0" smtClean="0"/>
              <a:t>происходит </a:t>
            </a:r>
            <a:r>
              <a:rPr lang="ru-RU" sz="1600" b="1" u="sng" dirty="0" smtClean="0">
                <a:solidFill>
                  <a:srgbClr val="0000FF"/>
                </a:solidFill>
              </a:rPr>
              <a:t>в </a:t>
            </a:r>
            <a:r>
              <a:rPr lang="ru-RU" sz="1600" b="1" u="sng" dirty="0">
                <a:solidFill>
                  <a:srgbClr val="0000FF"/>
                </a:solidFill>
              </a:rPr>
              <a:t>электронном виде</a:t>
            </a:r>
            <a:r>
              <a:rPr lang="ru-RU" sz="1600" dirty="0"/>
              <a:t> через </a:t>
            </a:r>
            <a:r>
              <a:rPr lang="ru-RU" sz="1600" dirty="0" smtClean="0"/>
              <a:t>ЛК УК на </a:t>
            </a:r>
            <a:r>
              <a:rPr lang="ru-RU" sz="1600" dirty="0"/>
              <a:t>официальном сайте АО «Читаэнергосбыт» в сети </a:t>
            </a:r>
            <a:r>
              <a:rPr lang="ru-RU" sz="1600" dirty="0" smtClean="0"/>
              <a:t>Интернет.</a:t>
            </a:r>
          </a:p>
          <a:p>
            <a:pPr marL="0" indent="0" algn="just">
              <a:buNone/>
            </a:pPr>
            <a:r>
              <a:rPr lang="ru-RU" sz="1400" dirty="0" smtClean="0"/>
              <a:t>	</a:t>
            </a:r>
            <a:r>
              <a:rPr lang="ru-RU" sz="2000" dirty="0" smtClean="0"/>
              <a:t>Для получения доступа к Личному кабинету необходимо обратиться в  АО «Читаэнергосбыт» и </a:t>
            </a:r>
            <a:r>
              <a:rPr lang="ru-RU" sz="2000" dirty="0" smtClean="0">
                <a:solidFill>
                  <a:srgbClr val="0000FF"/>
                </a:solidFill>
              </a:rPr>
              <a:t>подписать Соглашение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32000"/>
                    </a14:imgEffect>
                    <a14:imgEffect>
                      <a14:brightnessContrast bright="-11000" contrast="3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54578" y="3454400"/>
            <a:ext cx="8342489" cy="2695213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159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9" y="225433"/>
            <a:ext cx="649651" cy="613489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 flipV="1">
            <a:off x="0" y="6635264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Прямая соединительная линия 241"/>
          <p:cNvCxnSpPr/>
          <p:nvPr/>
        </p:nvCxnSpPr>
        <p:spPr>
          <a:xfrm flipV="1">
            <a:off x="0" y="6658710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71318" y="347511"/>
            <a:ext cx="2512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АО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Читаэнергосбыт»</a:t>
            </a:r>
            <a:endParaRPr lang="ru-RU" sz="1600" dirty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609600" y="1225940"/>
            <a:ext cx="10972800" cy="546416"/>
          </a:xfrm>
        </p:spPr>
        <p:txBody>
          <a:bodyPr>
            <a:noAutofit/>
          </a:bodyPr>
          <a:lstStyle/>
          <a:p>
            <a:r>
              <a:rPr lang="ru-RU" sz="3600" dirty="0" smtClean="0"/>
              <a:t>«Личный кабинет» управляющей компании</a:t>
            </a:r>
            <a:endParaRPr lang="ru-RU" sz="3600" dirty="0"/>
          </a:p>
        </p:txBody>
      </p:sp>
      <p:sp>
        <p:nvSpPr>
          <p:cNvPr id="12" name="Подзаголовок 11"/>
          <p:cNvSpPr>
            <a:spLocks noGrp="1"/>
          </p:cNvSpPr>
          <p:nvPr>
            <p:ph idx="1"/>
          </p:nvPr>
        </p:nvSpPr>
        <p:spPr>
          <a:xfrm>
            <a:off x="609600" y="1964678"/>
            <a:ext cx="10972800" cy="4161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	</a:t>
            </a: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2000" contrast="-5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2444" y="2133600"/>
            <a:ext cx="10295467" cy="3762926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5761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9" y="225433"/>
            <a:ext cx="649651" cy="613489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 flipV="1">
            <a:off x="0" y="6635264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Прямая соединительная линия 241"/>
          <p:cNvCxnSpPr/>
          <p:nvPr/>
        </p:nvCxnSpPr>
        <p:spPr>
          <a:xfrm flipV="1">
            <a:off x="0" y="6658710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71318" y="347511"/>
            <a:ext cx="2512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АО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Читаэнергосбыт»</a:t>
            </a:r>
            <a:endParaRPr lang="ru-RU" sz="1600" dirty="0"/>
          </a:p>
        </p:txBody>
      </p:sp>
      <p:sp>
        <p:nvSpPr>
          <p:cNvPr id="12" name="Подзаголовок 11"/>
          <p:cNvSpPr>
            <a:spLocks noGrp="1"/>
          </p:cNvSpPr>
          <p:nvPr>
            <p:ph idx="1"/>
          </p:nvPr>
        </p:nvSpPr>
        <p:spPr>
          <a:xfrm>
            <a:off x="764440" y="1257224"/>
            <a:ext cx="10817960" cy="15630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	</a:t>
            </a:r>
          </a:p>
          <a:p>
            <a:pPr marL="0" indent="0">
              <a:buNone/>
            </a:pP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"/>
                    </a14:imgEffect>
                    <a14:imgEffect>
                      <a14:brightnessContrast bright="-18000" contrast="14000"/>
                    </a14:imgEffect>
                  </a14:imgLayer>
                </a14:imgProps>
              </a:ext>
            </a:extLst>
          </a:blip>
          <a:srcRect l="1210" r="4008"/>
          <a:stretch/>
        </p:blipFill>
        <p:spPr>
          <a:xfrm>
            <a:off x="871318" y="2146108"/>
            <a:ext cx="10503066" cy="375041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5" name="Овал 4"/>
          <p:cNvSpPr/>
          <p:nvPr/>
        </p:nvSpPr>
        <p:spPr>
          <a:xfrm>
            <a:off x="1700464" y="3595114"/>
            <a:ext cx="1444979" cy="180622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9023387" y="3719059"/>
            <a:ext cx="1004711" cy="1625601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890" y="3584476"/>
            <a:ext cx="1115665" cy="1673949"/>
          </a:xfrm>
          <a:prstGeom prst="rect">
            <a:avLst/>
          </a:prstGeom>
        </p:spPr>
      </p:pic>
      <p:sp>
        <p:nvSpPr>
          <p:cNvPr id="13" name="Заголовок 10"/>
          <p:cNvSpPr>
            <a:spLocks noGrp="1"/>
          </p:cNvSpPr>
          <p:nvPr>
            <p:ph type="title"/>
          </p:nvPr>
        </p:nvSpPr>
        <p:spPr>
          <a:xfrm>
            <a:off x="609600" y="1225940"/>
            <a:ext cx="10972800" cy="546416"/>
          </a:xfrm>
        </p:spPr>
        <p:txBody>
          <a:bodyPr>
            <a:noAutofit/>
          </a:bodyPr>
          <a:lstStyle/>
          <a:p>
            <a:r>
              <a:rPr lang="ru-RU" sz="3600" dirty="0" smtClean="0"/>
              <a:t>«Личный кабинет» управляющей компании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909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9" y="225433"/>
            <a:ext cx="649651" cy="613489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 flipV="1">
            <a:off x="0" y="6635264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Прямая соединительная линия 241"/>
          <p:cNvCxnSpPr/>
          <p:nvPr/>
        </p:nvCxnSpPr>
        <p:spPr>
          <a:xfrm flipV="1">
            <a:off x="0" y="6658710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71318" y="347511"/>
            <a:ext cx="2512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АО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Читаэнергосбыт»</a:t>
            </a:r>
            <a:endParaRPr lang="ru-RU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941689"/>
            <a:ext cx="1134780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АО «Читаэнергосбыт» ведет работу по усовершенствованию </a:t>
            </a:r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«Личного кабинета» </a:t>
            </a:r>
            <a:r>
              <a:rPr lang="ru-RU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 предложениям управляющих компаний!</a:t>
            </a:r>
            <a:endParaRPr lang="ru-RU" sz="54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AutoShape 2" descr="https://im0-tub-ru.yandex.net/i?id=c195cef59f0e88c0c588f255b266e1fe&amp;n=33&amp;h=215&amp;w=4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15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9" y="225433"/>
            <a:ext cx="649651" cy="613489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 flipV="1">
            <a:off x="0" y="6635264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Прямая соединительная линия 241"/>
          <p:cNvCxnSpPr/>
          <p:nvPr/>
        </p:nvCxnSpPr>
        <p:spPr>
          <a:xfrm flipV="1">
            <a:off x="0" y="6658710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71318" y="347511"/>
            <a:ext cx="2512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АО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smtClean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Читаэнергосбыт»</a:t>
            </a:r>
            <a:endParaRPr lang="ru-RU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5349629" y="2308812"/>
            <a:ext cx="61537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Спасибо за внимание!</a:t>
            </a:r>
            <a:endParaRPr lang="ru-RU" sz="66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AutoShape 2" descr="https://im0-tub-ru.yandex.net/i?id=c195cef59f0e88c0c588f255b266e1fe&amp;n=33&amp;h=215&amp;w=4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1299528"/>
            <a:ext cx="5195358" cy="466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3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3701</TotalTime>
  <Words>174</Words>
  <Application>Microsoft Office PowerPoint</Application>
  <PresentationFormat>Широкоэкранный</PresentationFormat>
  <Paragraphs>40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«Личный кабинет» для управляющей компании</vt:lpstr>
      <vt:lpstr>«Личный кабинет» управляющей компании</vt:lpstr>
      <vt:lpstr>«Личный кабинет» управляющей компании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просроченной задолженности предприятий ЖКХ  за период июнь-2014г.-март 2015г. (млн.руб.)</dc:title>
  <dc:creator>Виталий В. Мазур</dc:creator>
  <cp:lastModifiedBy>Ольга И. Розе</cp:lastModifiedBy>
  <cp:revision>317</cp:revision>
  <cp:lastPrinted>2016-04-26T08:10:38Z</cp:lastPrinted>
  <dcterms:created xsi:type="dcterms:W3CDTF">2015-11-24T01:54:14Z</dcterms:created>
  <dcterms:modified xsi:type="dcterms:W3CDTF">2019-11-06T01:10:54Z</dcterms:modified>
</cp:coreProperties>
</file>