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5" r:id="rId2"/>
    <p:sldId id="265" r:id="rId3"/>
    <p:sldId id="279" r:id="rId4"/>
    <p:sldId id="280" r:id="rId5"/>
    <p:sldId id="282" r:id="rId6"/>
    <p:sldId id="284" r:id="rId7"/>
    <p:sldId id="286" r:id="rId8"/>
    <p:sldId id="287" r:id="rId9"/>
    <p:sldId id="288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99"/>
    <a:srgbClr val="0000FF"/>
    <a:srgbClr val="800000"/>
    <a:srgbClr val="99CCFF"/>
    <a:srgbClr val="99FFCC"/>
    <a:srgbClr val="66CCFF"/>
    <a:srgbClr val="FFCC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29" autoAdjust="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15D7D-AE1A-4ED8-B882-09C1E051E3A4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2F46D-8DFA-469B-9B19-416B70D9D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80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2F46D-8DFA-469B-9B19-416B70D9DE6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1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2F46D-8DFA-469B-9B19-416B70D9DE6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1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2F46D-8DFA-469B-9B19-416B70D9DE6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10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2F46D-8DFA-469B-9B19-416B70D9DE6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1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2F46D-8DFA-469B-9B19-416B70D9DE6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1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2F46D-8DFA-469B-9B19-416B70D9DE6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1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CEBD-95E3-46D8-87D3-DBAA30318CEE}" type="datetime1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048B-6960-467F-B733-2B301C0A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9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B9B5-148E-4AF9-9910-08467CC72E1A}" type="datetime1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048B-6960-467F-B733-2B301C0A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43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DFEC-99A7-481E-A64A-EF9C8E0A8BCB}" type="datetime1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048B-6960-467F-B733-2B301C0A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2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87E9-DB68-4DB3-A8E8-D07A831C38AF}" type="datetime1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048B-6960-467F-B733-2B301C0A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5CD3-1643-4839-8306-9905A6BF6D2B}" type="datetime1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048B-6960-467F-B733-2B301C0A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CEF7D-643D-4722-BE69-B743C1AD3F3D}" type="datetime1">
              <a:rPr lang="ru-RU" smtClean="0"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048B-6960-467F-B733-2B301C0A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7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1EC-9126-49A8-881D-A0A258057BD8}" type="datetime1">
              <a:rPr lang="ru-RU" smtClean="0"/>
              <a:t>03.08.2018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048B-6960-467F-B733-2B301C0A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8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7E90-62E9-4A7C-B14D-40A3D8BDD581}" type="datetime1">
              <a:rPr lang="ru-RU" smtClean="0"/>
              <a:t>03.08.2018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048B-6960-467F-B733-2B301C0A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8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176A-6681-41B9-933E-CAF36B1F1900}" type="datetime1">
              <a:rPr lang="ru-RU" smtClean="0"/>
              <a:t>03.08.2018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048B-6960-467F-B733-2B301C0A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7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C151-E061-4589-BB45-5818211BD2D5}" type="datetime1">
              <a:rPr lang="ru-RU" smtClean="0"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048B-6960-467F-B733-2B301C0A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1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C28F-E2DC-4CD4-ABDF-F5DB3339815E}" type="datetime1">
              <a:rPr lang="ru-RU" smtClean="0"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A048B-6960-467F-B733-2B301C0A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5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4661-77D6-410B-9528-E4429482E77D}" type="datetime1">
              <a:rPr lang="ru-RU" smtClean="0"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A048B-6960-467F-B733-2B301C0AD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6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naeva_nv1\Desktop\чё попало\Презентация1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96"/>
            <a:ext cx="9173691" cy="69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8576" y="57332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Улан-Удэ </a:t>
            </a:r>
          </a:p>
          <a:p>
            <a:pPr algn="ctr" font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август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965157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Инвестиционные проекты гарантирующего  поставщика </a:t>
            </a:r>
          </a:p>
          <a:p>
            <a:pPr algn="ctr"/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Республики Бурятия</a:t>
            </a:r>
            <a:endParaRPr lang="ru-RU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aeva_nv1\Desktop\чё попало\Презентация1 копи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0AA048B-6960-467F-B733-2B301C0ADFEA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6" descr="C:\Users\saveliyeva_ev\Documents\Презентации\2018 г\3005 (1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44824"/>
            <a:ext cx="4104456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9070" y="1278352"/>
            <a:ext cx="52358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Общество наделено статусом ГП Республики Бурятия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01.06.2014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Приказом Минэнерго РФ от 08.05.2014 №252;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 ТП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Энергосбыт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Бурятии»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13.05.2014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Объем отпуска электрической энергии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2018 год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3098 млн.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Площадь обслуживания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289,5 тыс. кв. км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заключенных договоров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400 тысяч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точек потребителей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442 тыс. штук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27 сбытовых участков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территории 25 населенных пунктов;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Фактическая численность персонала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01.07.2018 года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781 человек;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Объем планируемых капитальных вложений на период 2019-2021 годов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44,4 млн.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 flipH="1">
            <a:off x="307974" y="2985160"/>
            <a:ext cx="1630394" cy="1361066"/>
            <a:chOff x="2114" y="1156"/>
            <a:chExt cx="1445" cy="971"/>
          </a:xfrm>
        </p:grpSpPr>
        <p:sp>
          <p:nvSpPr>
            <p:cNvPr id="8" name="Arc 44"/>
            <p:cNvSpPr>
              <a:spLocks/>
            </p:cNvSpPr>
            <p:nvPr/>
          </p:nvSpPr>
          <p:spPr bwMode="auto">
            <a:xfrm>
              <a:off x="2711" y="1226"/>
              <a:ext cx="771" cy="238"/>
            </a:xfrm>
            <a:custGeom>
              <a:avLst/>
              <a:gdLst>
                <a:gd name="G0" fmla="+- 643 0 0"/>
                <a:gd name="G1" fmla="+- 493 0 0"/>
                <a:gd name="G2" fmla="+- 21600 0 0"/>
                <a:gd name="T0" fmla="*/ 22237 w 22243"/>
                <a:gd name="T1" fmla="*/ 0 h 22093"/>
                <a:gd name="T2" fmla="*/ 0 w 22243"/>
                <a:gd name="T3" fmla="*/ 22083 h 22093"/>
                <a:gd name="T4" fmla="*/ 643 w 22243"/>
                <a:gd name="T5" fmla="*/ 493 h 2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43" h="22093" fill="none" extrusionOk="0">
                  <a:moveTo>
                    <a:pt x="22237" y="-1"/>
                  </a:moveTo>
                  <a:cubicBezTo>
                    <a:pt x="22241" y="164"/>
                    <a:pt x="22243" y="328"/>
                    <a:pt x="22243" y="493"/>
                  </a:cubicBezTo>
                  <a:cubicBezTo>
                    <a:pt x="22243" y="12422"/>
                    <a:pt x="12572" y="22093"/>
                    <a:pt x="643" y="22093"/>
                  </a:cubicBezTo>
                  <a:cubicBezTo>
                    <a:pt x="428" y="22093"/>
                    <a:pt x="214" y="22089"/>
                    <a:pt x="-1" y="22083"/>
                  </a:cubicBezTo>
                </a:path>
                <a:path w="22243" h="22093" stroke="0" extrusionOk="0">
                  <a:moveTo>
                    <a:pt x="22237" y="-1"/>
                  </a:moveTo>
                  <a:cubicBezTo>
                    <a:pt x="22241" y="164"/>
                    <a:pt x="22243" y="328"/>
                    <a:pt x="22243" y="493"/>
                  </a:cubicBezTo>
                  <a:cubicBezTo>
                    <a:pt x="22243" y="12422"/>
                    <a:pt x="12572" y="22093"/>
                    <a:pt x="643" y="22093"/>
                  </a:cubicBezTo>
                  <a:cubicBezTo>
                    <a:pt x="428" y="22093"/>
                    <a:pt x="214" y="22089"/>
                    <a:pt x="-1" y="22083"/>
                  </a:cubicBezTo>
                  <a:lnTo>
                    <a:pt x="643" y="493"/>
                  </a:lnTo>
                  <a:close/>
                </a:path>
              </a:pathLst>
            </a:custGeom>
            <a:noFill/>
            <a:ln w="9525" cap="rnd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Freeform 45"/>
            <p:cNvSpPr>
              <a:spLocks/>
            </p:cNvSpPr>
            <p:nvPr/>
          </p:nvSpPr>
          <p:spPr bwMode="auto">
            <a:xfrm>
              <a:off x="2962" y="1156"/>
              <a:ext cx="508" cy="51"/>
            </a:xfrm>
            <a:custGeom>
              <a:avLst/>
              <a:gdLst>
                <a:gd name="T0" fmla="*/ 69 w 138"/>
                <a:gd name="T1" fmla="*/ 0 h 29"/>
                <a:gd name="T2" fmla="*/ 0 w 138"/>
                <a:gd name="T3" fmla="*/ 28 h 29"/>
                <a:gd name="T4" fmla="*/ 137 w 138"/>
                <a:gd name="T5" fmla="*/ 28 h 29"/>
                <a:gd name="T6" fmla="*/ 69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69" y="0"/>
                  </a:moveTo>
                  <a:lnTo>
                    <a:pt x="0" y="28"/>
                  </a:lnTo>
                  <a:lnTo>
                    <a:pt x="137" y="28"/>
                  </a:lnTo>
                  <a:lnTo>
                    <a:pt x="69" y="0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Freeform 46"/>
            <p:cNvSpPr>
              <a:spLocks/>
            </p:cNvSpPr>
            <p:nvPr/>
          </p:nvSpPr>
          <p:spPr bwMode="auto">
            <a:xfrm>
              <a:off x="2962" y="1253"/>
              <a:ext cx="508" cy="51"/>
            </a:xfrm>
            <a:custGeom>
              <a:avLst/>
              <a:gdLst>
                <a:gd name="T0" fmla="*/ 69 w 138"/>
                <a:gd name="T1" fmla="*/ 0 h 29"/>
                <a:gd name="T2" fmla="*/ 0 w 138"/>
                <a:gd name="T3" fmla="*/ 28 h 29"/>
                <a:gd name="T4" fmla="*/ 137 w 138"/>
                <a:gd name="T5" fmla="*/ 28 h 29"/>
                <a:gd name="T6" fmla="*/ 69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69" y="0"/>
                  </a:moveTo>
                  <a:lnTo>
                    <a:pt x="0" y="28"/>
                  </a:lnTo>
                  <a:lnTo>
                    <a:pt x="137" y="28"/>
                  </a:lnTo>
                  <a:lnTo>
                    <a:pt x="69" y="0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Freeform 47"/>
            <p:cNvSpPr>
              <a:spLocks/>
            </p:cNvSpPr>
            <p:nvPr/>
          </p:nvSpPr>
          <p:spPr bwMode="auto">
            <a:xfrm>
              <a:off x="2962" y="1352"/>
              <a:ext cx="508" cy="51"/>
            </a:xfrm>
            <a:custGeom>
              <a:avLst/>
              <a:gdLst>
                <a:gd name="T0" fmla="*/ 69 w 138"/>
                <a:gd name="T1" fmla="*/ 0 h 29"/>
                <a:gd name="T2" fmla="*/ 0 w 138"/>
                <a:gd name="T3" fmla="*/ 28 h 29"/>
                <a:gd name="T4" fmla="*/ 137 w 138"/>
                <a:gd name="T5" fmla="*/ 28 h 29"/>
                <a:gd name="T6" fmla="*/ 69 w 13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9">
                  <a:moveTo>
                    <a:pt x="69" y="0"/>
                  </a:moveTo>
                  <a:lnTo>
                    <a:pt x="0" y="28"/>
                  </a:lnTo>
                  <a:lnTo>
                    <a:pt x="137" y="28"/>
                  </a:lnTo>
                  <a:lnTo>
                    <a:pt x="69" y="0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Freeform 48"/>
            <p:cNvSpPr>
              <a:spLocks/>
            </p:cNvSpPr>
            <p:nvPr/>
          </p:nvSpPr>
          <p:spPr bwMode="auto">
            <a:xfrm>
              <a:off x="2962" y="1181"/>
              <a:ext cx="166" cy="646"/>
            </a:xfrm>
            <a:custGeom>
              <a:avLst/>
              <a:gdLst>
                <a:gd name="T0" fmla="*/ 44 w 45"/>
                <a:gd name="T1" fmla="*/ 0 h 367"/>
                <a:gd name="T2" fmla="*/ 44 w 45"/>
                <a:gd name="T3" fmla="*/ 130 h 367"/>
                <a:gd name="T4" fmla="*/ 0 w 45"/>
                <a:gd name="T5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7">
                  <a:moveTo>
                    <a:pt x="44" y="0"/>
                  </a:moveTo>
                  <a:lnTo>
                    <a:pt x="44" y="130"/>
                  </a:lnTo>
                  <a:lnTo>
                    <a:pt x="0" y="366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Freeform 49"/>
            <p:cNvSpPr>
              <a:spLocks/>
            </p:cNvSpPr>
            <p:nvPr/>
          </p:nvSpPr>
          <p:spPr bwMode="auto">
            <a:xfrm>
              <a:off x="3305" y="1181"/>
              <a:ext cx="165" cy="646"/>
            </a:xfrm>
            <a:custGeom>
              <a:avLst/>
              <a:gdLst>
                <a:gd name="T0" fmla="*/ 0 w 45"/>
                <a:gd name="T1" fmla="*/ 0 h 367"/>
                <a:gd name="T2" fmla="*/ 0 w 45"/>
                <a:gd name="T3" fmla="*/ 130 h 367"/>
                <a:gd name="T4" fmla="*/ 44 w 45"/>
                <a:gd name="T5" fmla="*/ 36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7">
                  <a:moveTo>
                    <a:pt x="0" y="0"/>
                  </a:moveTo>
                  <a:lnTo>
                    <a:pt x="0" y="130"/>
                  </a:lnTo>
                  <a:lnTo>
                    <a:pt x="44" y="366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3183" y="1195"/>
              <a:ext cx="0" cy="610"/>
            </a:xfrm>
            <a:prstGeom prst="line">
              <a:avLst/>
            </a:prstGeom>
            <a:noFill/>
            <a:ln w="9525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3253" y="1195"/>
              <a:ext cx="0" cy="610"/>
            </a:xfrm>
            <a:prstGeom prst="line">
              <a:avLst/>
            </a:prstGeom>
            <a:noFill/>
            <a:ln w="9525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Line 52"/>
            <p:cNvSpPr>
              <a:spLocks noChangeShapeType="1"/>
            </p:cNvSpPr>
            <p:nvPr/>
          </p:nvSpPr>
          <p:spPr bwMode="auto">
            <a:xfrm>
              <a:off x="3164" y="1484"/>
              <a:ext cx="107" cy="0"/>
            </a:xfrm>
            <a:prstGeom prst="line">
              <a:avLst/>
            </a:prstGeom>
            <a:noFill/>
            <a:ln w="9525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Line 53"/>
            <p:cNvSpPr>
              <a:spLocks noChangeShapeType="1"/>
            </p:cNvSpPr>
            <p:nvPr/>
          </p:nvSpPr>
          <p:spPr bwMode="auto">
            <a:xfrm>
              <a:off x="3128" y="1574"/>
              <a:ext cx="191" cy="0"/>
            </a:xfrm>
            <a:prstGeom prst="line">
              <a:avLst/>
            </a:prstGeom>
            <a:noFill/>
            <a:ln w="9525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Line 54"/>
            <p:cNvSpPr>
              <a:spLocks noChangeShapeType="1"/>
            </p:cNvSpPr>
            <p:nvPr/>
          </p:nvSpPr>
          <p:spPr bwMode="auto">
            <a:xfrm>
              <a:off x="3087" y="1669"/>
              <a:ext cx="262" cy="0"/>
            </a:xfrm>
            <a:prstGeom prst="line">
              <a:avLst/>
            </a:prstGeom>
            <a:noFill/>
            <a:ln w="9525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Freeform 55"/>
            <p:cNvSpPr>
              <a:spLocks/>
            </p:cNvSpPr>
            <p:nvPr/>
          </p:nvSpPr>
          <p:spPr bwMode="auto">
            <a:xfrm>
              <a:off x="2962" y="1156"/>
              <a:ext cx="442" cy="671"/>
            </a:xfrm>
            <a:custGeom>
              <a:avLst/>
              <a:gdLst>
                <a:gd name="T0" fmla="*/ 0 w 120"/>
                <a:gd name="T1" fmla="*/ 380 h 381"/>
                <a:gd name="T2" fmla="*/ 119 w 120"/>
                <a:gd name="T3" fmla="*/ 291 h 381"/>
                <a:gd name="T4" fmla="*/ 26 w 120"/>
                <a:gd name="T5" fmla="*/ 238 h 381"/>
                <a:gd name="T6" fmla="*/ 99 w 120"/>
                <a:gd name="T7" fmla="*/ 186 h 381"/>
                <a:gd name="T8" fmla="*/ 44 w 120"/>
                <a:gd name="T9" fmla="*/ 133 h 381"/>
                <a:gd name="T10" fmla="*/ 90 w 120"/>
                <a:gd name="T11" fmla="*/ 81 h 381"/>
                <a:gd name="T12" fmla="*/ 44 w 120"/>
                <a:gd name="T13" fmla="*/ 26 h 381"/>
                <a:gd name="T14" fmla="*/ 67 w 120"/>
                <a:gd name="T1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381">
                  <a:moveTo>
                    <a:pt x="0" y="380"/>
                  </a:moveTo>
                  <a:lnTo>
                    <a:pt x="119" y="291"/>
                  </a:lnTo>
                  <a:lnTo>
                    <a:pt x="26" y="238"/>
                  </a:lnTo>
                  <a:lnTo>
                    <a:pt x="99" y="186"/>
                  </a:lnTo>
                  <a:lnTo>
                    <a:pt x="44" y="133"/>
                  </a:lnTo>
                  <a:lnTo>
                    <a:pt x="90" y="81"/>
                  </a:lnTo>
                  <a:lnTo>
                    <a:pt x="44" y="26"/>
                  </a:lnTo>
                  <a:lnTo>
                    <a:pt x="67" y="0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Freeform 56"/>
            <p:cNvSpPr>
              <a:spLocks/>
            </p:cNvSpPr>
            <p:nvPr/>
          </p:nvSpPr>
          <p:spPr bwMode="auto">
            <a:xfrm>
              <a:off x="3028" y="1156"/>
              <a:ext cx="442" cy="671"/>
            </a:xfrm>
            <a:custGeom>
              <a:avLst/>
              <a:gdLst>
                <a:gd name="T0" fmla="*/ 119 w 120"/>
                <a:gd name="T1" fmla="*/ 380 h 381"/>
                <a:gd name="T2" fmla="*/ 0 w 120"/>
                <a:gd name="T3" fmla="*/ 291 h 381"/>
                <a:gd name="T4" fmla="*/ 90 w 120"/>
                <a:gd name="T5" fmla="*/ 238 h 381"/>
                <a:gd name="T6" fmla="*/ 18 w 120"/>
                <a:gd name="T7" fmla="*/ 186 h 381"/>
                <a:gd name="T8" fmla="*/ 72 w 120"/>
                <a:gd name="T9" fmla="*/ 133 h 381"/>
                <a:gd name="T10" fmla="*/ 27 w 120"/>
                <a:gd name="T11" fmla="*/ 81 h 381"/>
                <a:gd name="T12" fmla="*/ 72 w 120"/>
                <a:gd name="T13" fmla="*/ 26 h 381"/>
                <a:gd name="T14" fmla="*/ 50 w 120"/>
                <a:gd name="T1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381">
                  <a:moveTo>
                    <a:pt x="119" y="380"/>
                  </a:moveTo>
                  <a:lnTo>
                    <a:pt x="0" y="291"/>
                  </a:lnTo>
                  <a:lnTo>
                    <a:pt x="90" y="238"/>
                  </a:lnTo>
                  <a:lnTo>
                    <a:pt x="18" y="186"/>
                  </a:lnTo>
                  <a:lnTo>
                    <a:pt x="72" y="133"/>
                  </a:lnTo>
                  <a:lnTo>
                    <a:pt x="27" y="81"/>
                  </a:lnTo>
                  <a:lnTo>
                    <a:pt x="72" y="26"/>
                  </a:lnTo>
                  <a:lnTo>
                    <a:pt x="50" y="0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Freeform 57"/>
            <p:cNvSpPr>
              <a:spLocks/>
            </p:cNvSpPr>
            <p:nvPr/>
          </p:nvSpPr>
          <p:spPr bwMode="auto">
            <a:xfrm>
              <a:off x="2866" y="1826"/>
              <a:ext cx="693" cy="51"/>
            </a:xfrm>
            <a:custGeom>
              <a:avLst/>
              <a:gdLst>
                <a:gd name="T0" fmla="*/ 13 w 188"/>
                <a:gd name="T1" fmla="*/ 0 h 29"/>
                <a:gd name="T2" fmla="*/ 39 w 188"/>
                <a:gd name="T3" fmla="*/ 0 h 29"/>
                <a:gd name="T4" fmla="*/ 39 w 188"/>
                <a:gd name="T5" fmla="*/ 11 h 29"/>
                <a:gd name="T6" fmla="*/ 79 w 188"/>
                <a:gd name="T7" fmla="*/ 11 h 29"/>
                <a:gd name="T8" fmla="*/ 79 w 188"/>
                <a:gd name="T9" fmla="*/ 0 h 29"/>
                <a:gd name="T10" fmla="*/ 106 w 188"/>
                <a:gd name="T11" fmla="*/ 0 h 29"/>
                <a:gd name="T12" fmla="*/ 106 w 188"/>
                <a:gd name="T13" fmla="*/ 11 h 29"/>
                <a:gd name="T14" fmla="*/ 147 w 188"/>
                <a:gd name="T15" fmla="*/ 11 h 29"/>
                <a:gd name="T16" fmla="*/ 147 w 188"/>
                <a:gd name="T17" fmla="*/ 0 h 29"/>
                <a:gd name="T18" fmla="*/ 172 w 188"/>
                <a:gd name="T19" fmla="*/ 0 h 29"/>
                <a:gd name="T20" fmla="*/ 172 w 188"/>
                <a:gd name="T21" fmla="*/ 11 h 29"/>
                <a:gd name="T22" fmla="*/ 187 w 188"/>
                <a:gd name="T23" fmla="*/ 11 h 29"/>
                <a:gd name="T24" fmla="*/ 187 w 188"/>
                <a:gd name="T25" fmla="*/ 28 h 29"/>
                <a:gd name="T26" fmla="*/ 0 w 188"/>
                <a:gd name="T27" fmla="*/ 28 h 29"/>
                <a:gd name="T28" fmla="*/ 0 w 188"/>
                <a:gd name="T29" fmla="*/ 11 h 29"/>
                <a:gd name="T30" fmla="*/ 13 w 188"/>
                <a:gd name="T31" fmla="*/ 11 h 29"/>
                <a:gd name="T32" fmla="*/ 13 w 188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8" h="29">
                  <a:moveTo>
                    <a:pt x="13" y="0"/>
                  </a:moveTo>
                  <a:lnTo>
                    <a:pt x="39" y="0"/>
                  </a:lnTo>
                  <a:lnTo>
                    <a:pt x="39" y="11"/>
                  </a:lnTo>
                  <a:lnTo>
                    <a:pt x="79" y="11"/>
                  </a:lnTo>
                  <a:lnTo>
                    <a:pt x="79" y="0"/>
                  </a:lnTo>
                  <a:lnTo>
                    <a:pt x="106" y="0"/>
                  </a:lnTo>
                  <a:lnTo>
                    <a:pt x="106" y="11"/>
                  </a:lnTo>
                  <a:lnTo>
                    <a:pt x="147" y="11"/>
                  </a:lnTo>
                  <a:lnTo>
                    <a:pt x="147" y="0"/>
                  </a:lnTo>
                  <a:lnTo>
                    <a:pt x="172" y="0"/>
                  </a:lnTo>
                  <a:lnTo>
                    <a:pt x="172" y="11"/>
                  </a:lnTo>
                  <a:lnTo>
                    <a:pt x="187" y="11"/>
                  </a:lnTo>
                  <a:lnTo>
                    <a:pt x="187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3" y="11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58"/>
            <p:cNvSpPr>
              <a:spLocks/>
            </p:cNvSpPr>
            <p:nvPr/>
          </p:nvSpPr>
          <p:spPr bwMode="auto">
            <a:xfrm>
              <a:off x="2954" y="1209"/>
              <a:ext cx="103" cy="5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28 h 29"/>
                <a:gd name="T4" fmla="*/ 27 w 28"/>
                <a:gd name="T5" fmla="*/ 28 h 29"/>
                <a:gd name="T6" fmla="*/ 27 w 28"/>
                <a:gd name="T7" fmla="*/ 0 h 29"/>
                <a:gd name="T8" fmla="*/ 0 w 2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59"/>
            <p:cNvSpPr>
              <a:spLocks/>
            </p:cNvSpPr>
            <p:nvPr/>
          </p:nvSpPr>
          <p:spPr bwMode="auto">
            <a:xfrm>
              <a:off x="3452" y="1209"/>
              <a:ext cx="100" cy="51"/>
            </a:xfrm>
            <a:custGeom>
              <a:avLst/>
              <a:gdLst>
                <a:gd name="T0" fmla="*/ 0 w 27"/>
                <a:gd name="T1" fmla="*/ 0 h 29"/>
                <a:gd name="T2" fmla="*/ 0 w 27"/>
                <a:gd name="T3" fmla="*/ 28 h 29"/>
                <a:gd name="T4" fmla="*/ 26 w 27"/>
                <a:gd name="T5" fmla="*/ 28 h 29"/>
                <a:gd name="T6" fmla="*/ 26 w 27"/>
                <a:gd name="T7" fmla="*/ 0 h 29"/>
                <a:gd name="T8" fmla="*/ 0 w 2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0" y="0"/>
                  </a:moveTo>
                  <a:lnTo>
                    <a:pt x="0" y="28"/>
                  </a:lnTo>
                  <a:lnTo>
                    <a:pt x="26" y="28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2954" y="1308"/>
              <a:ext cx="103" cy="5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28 h 29"/>
                <a:gd name="T4" fmla="*/ 27 w 28"/>
                <a:gd name="T5" fmla="*/ 28 h 29"/>
                <a:gd name="T6" fmla="*/ 27 w 28"/>
                <a:gd name="T7" fmla="*/ 0 h 29"/>
                <a:gd name="T8" fmla="*/ 0 w 2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Freeform 61"/>
            <p:cNvSpPr>
              <a:spLocks/>
            </p:cNvSpPr>
            <p:nvPr/>
          </p:nvSpPr>
          <p:spPr bwMode="auto">
            <a:xfrm>
              <a:off x="3452" y="1308"/>
              <a:ext cx="100" cy="51"/>
            </a:xfrm>
            <a:custGeom>
              <a:avLst/>
              <a:gdLst>
                <a:gd name="T0" fmla="*/ 0 w 27"/>
                <a:gd name="T1" fmla="*/ 0 h 29"/>
                <a:gd name="T2" fmla="*/ 0 w 27"/>
                <a:gd name="T3" fmla="*/ 28 h 29"/>
                <a:gd name="T4" fmla="*/ 26 w 27"/>
                <a:gd name="T5" fmla="*/ 28 h 29"/>
                <a:gd name="T6" fmla="*/ 26 w 27"/>
                <a:gd name="T7" fmla="*/ 0 h 29"/>
                <a:gd name="T8" fmla="*/ 0 w 2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0" y="0"/>
                  </a:moveTo>
                  <a:lnTo>
                    <a:pt x="0" y="28"/>
                  </a:lnTo>
                  <a:lnTo>
                    <a:pt x="26" y="28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Freeform 62"/>
            <p:cNvSpPr>
              <a:spLocks/>
            </p:cNvSpPr>
            <p:nvPr/>
          </p:nvSpPr>
          <p:spPr bwMode="auto">
            <a:xfrm>
              <a:off x="2954" y="1403"/>
              <a:ext cx="103" cy="5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28 h 29"/>
                <a:gd name="T4" fmla="*/ 27 w 28"/>
                <a:gd name="T5" fmla="*/ 28 h 29"/>
                <a:gd name="T6" fmla="*/ 27 w 28"/>
                <a:gd name="T7" fmla="*/ 0 h 29"/>
                <a:gd name="T8" fmla="*/ 0 w 2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Freeform 63"/>
            <p:cNvSpPr>
              <a:spLocks/>
            </p:cNvSpPr>
            <p:nvPr/>
          </p:nvSpPr>
          <p:spPr bwMode="auto">
            <a:xfrm>
              <a:off x="3452" y="1403"/>
              <a:ext cx="100" cy="51"/>
            </a:xfrm>
            <a:custGeom>
              <a:avLst/>
              <a:gdLst>
                <a:gd name="T0" fmla="*/ 0 w 27"/>
                <a:gd name="T1" fmla="*/ 0 h 29"/>
                <a:gd name="T2" fmla="*/ 0 w 27"/>
                <a:gd name="T3" fmla="*/ 28 h 29"/>
                <a:gd name="T4" fmla="*/ 26 w 27"/>
                <a:gd name="T5" fmla="*/ 28 h 29"/>
                <a:gd name="T6" fmla="*/ 26 w 27"/>
                <a:gd name="T7" fmla="*/ 0 h 29"/>
                <a:gd name="T8" fmla="*/ 0 w 2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0" y="0"/>
                  </a:moveTo>
                  <a:lnTo>
                    <a:pt x="0" y="28"/>
                  </a:lnTo>
                  <a:lnTo>
                    <a:pt x="26" y="28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Freeform 64"/>
            <p:cNvSpPr>
              <a:spLocks/>
            </p:cNvSpPr>
            <p:nvPr/>
          </p:nvSpPr>
          <p:spPr bwMode="auto">
            <a:xfrm>
              <a:off x="2225" y="1406"/>
              <a:ext cx="512" cy="51"/>
            </a:xfrm>
            <a:custGeom>
              <a:avLst/>
              <a:gdLst>
                <a:gd name="T0" fmla="*/ 69 w 139"/>
                <a:gd name="T1" fmla="*/ 0 h 29"/>
                <a:gd name="T2" fmla="*/ 0 w 139"/>
                <a:gd name="T3" fmla="*/ 28 h 29"/>
                <a:gd name="T4" fmla="*/ 138 w 139"/>
                <a:gd name="T5" fmla="*/ 28 h 29"/>
                <a:gd name="T6" fmla="*/ 69 w 13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29">
                  <a:moveTo>
                    <a:pt x="69" y="0"/>
                  </a:moveTo>
                  <a:lnTo>
                    <a:pt x="0" y="28"/>
                  </a:lnTo>
                  <a:lnTo>
                    <a:pt x="138" y="28"/>
                  </a:lnTo>
                  <a:lnTo>
                    <a:pt x="69" y="0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Freeform 65"/>
            <p:cNvSpPr>
              <a:spLocks/>
            </p:cNvSpPr>
            <p:nvPr/>
          </p:nvSpPr>
          <p:spPr bwMode="auto">
            <a:xfrm>
              <a:off x="2225" y="1500"/>
              <a:ext cx="512" cy="51"/>
            </a:xfrm>
            <a:custGeom>
              <a:avLst/>
              <a:gdLst>
                <a:gd name="T0" fmla="*/ 69 w 139"/>
                <a:gd name="T1" fmla="*/ 0 h 29"/>
                <a:gd name="T2" fmla="*/ 0 w 139"/>
                <a:gd name="T3" fmla="*/ 28 h 29"/>
                <a:gd name="T4" fmla="*/ 138 w 139"/>
                <a:gd name="T5" fmla="*/ 28 h 29"/>
                <a:gd name="T6" fmla="*/ 69 w 13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29">
                  <a:moveTo>
                    <a:pt x="69" y="0"/>
                  </a:moveTo>
                  <a:lnTo>
                    <a:pt x="0" y="28"/>
                  </a:lnTo>
                  <a:lnTo>
                    <a:pt x="138" y="28"/>
                  </a:lnTo>
                  <a:lnTo>
                    <a:pt x="69" y="0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66"/>
            <p:cNvSpPr>
              <a:spLocks/>
            </p:cNvSpPr>
            <p:nvPr/>
          </p:nvSpPr>
          <p:spPr bwMode="auto">
            <a:xfrm>
              <a:off x="2225" y="1595"/>
              <a:ext cx="512" cy="51"/>
            </a:xfrm>
            <a:custGeom>
              <a:avLst/>
              <a:gdLst>
                <a:gd name="T0" fmla="*/ 69 w 139"/>
                <a:gd name="T1" fmla="*/ 0 h 29"/>
                <a:gd name="T2" fmla="*/ 0 w 139"/>
                <a:gd name="T3" fmla="*/ 28 h 29"/>
                <a:gd name="T4" fmla="*/ 138 w 139"/>
                <a:gd name="T5" fmla="*/ 28 h 29"/>
                <a:gd name="T6" fmla="*/ 69 w 13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29">
                  <a:moveTo>
                    <a:pt x="69" y="0"/>
                  </a:moveTo>
                  <a:lnTo>
                    <a:pt x="0" y="28"/>
                  </a:lnTo>
                  <a:lnTo>
                    <a:pt x="138" y="28"/>
                  </a:lnTo>
                  <a:lnTo>
                    <a:pt x="69" y="0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Freeform 67"/>
            <p:cNvSpPr>
              <a:spLocks/>
            </p:cNvSpPr>
            <p:nvPr/>
          </p:nvSpPr>
          <p:spPr bwMode="auto">
            <a:xfrm>
              <a:off x="2225" y="1422"/>
              <a:ext cx="169" cy="656"/>
            </a:xfrm>
            <a:custGeom>
              <a:avLst/>
              <a:gdLst>
                <a:gd name="T0" fmla="*/ 45 w 46"/>
                <a:gd name="T1" fmla="*/ 0 h 372"/>
                <a:gd name="T2" fmla="*/ 45 w 46"/>
                <a:gd name="T3" fmla="*/ 131 h 372"/>
                <a:gd name="T4" fmla="*/ 0 w 46"/>
                <a:gd name="T5" fmla="*/ 37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72">
                  <a:moveTo>
                    <a:pt x="45" y="0"/>
                  </a:moveTo>
                  <a:lnTo>
                    <a:pt x="45" y="131"/>
                  </a:lnTo>
                  <a:lnTo>
                    <a:pt x="0" y="371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" name="Freeform 68"/>
            <p:cNvSpPr>
              <a:spLocks/>
            </p:cNvSpPr>
            <p:nvPr/>
          </p:nvSpPr>
          <p:spPr bwMode="auto">
            <a:xfrm>
              <a:off x="2568" y="1422"/>
              <a:ext cx="169" cy="656"/>
            </a:xfrm>
            <a:custGeom>
              <a:avLst/>
              <a:gdLst>
                <a:gd name="T0" fmla="*/ 0 w 46"/>
                <a:gd name="T1" fmla="*/ 0 h 372"/>
                <a:gd name="T2" fmla="*/ 0 w 46"/>
                <a:gd name="T3" fmla="*/ 131 h 372"/>
                <a:gd name="T4" fmla="*/ 45 w 46"/>
                <a:gd name="T5" fmla="*/ 37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72">
                  <a:moveTo>
                    <a:pt x="0" y="0"/>
                  </a:moveTo>
                  <a:lnTo>
                    <a:pt x="0" y="131"/>
                  </a:lnTo>
                  <a:lnTo>
                    <a:pt x="45" y="371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Line 69"/>
            <p:cNvSpPr>
              <a:spLocks noChangeShapeType="1"/>
            </p:cNvSpPr>
            <p:nvPr/>
          </p:nvSpPr>
          <p:spPr bwMode="auto">
            <a:xfrm>
              <a:off x="2450" y="1445"/>
              <a:ext cx="0" cy="610"/>
            </a:xfrm>
            <a:prstGeom prst="line">
              <a:avLst/>
            </a:prstGeom>
            <a:noFill/>
            <a:ln w="9525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" name="Line 70"/>
            <p:cNvSpPr>
              <a:spLocks noChangeShapeType="1"/>
            </p:cNvSpPr>
            <p:nvPr/>
          </p:nvSpPr>
          <p:spPr bwMode="auto">
            <a:xfrm>
              <a:off x="2520" y="1445"/>
              <a:ext cx="0" cy="610"/>
            </a:xfrm>
            <a:prstGeom prst="line">
              <a:avLst/>
            </a:prstGeom>
            <a:noFill/>
            <a:ln w="9525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" name="Line 71"/>
            <p:cNvSpPr>
              <a:spLocks noChangeShapeType="1"/>
            </p:cNvSpPr>
            <p:nvPr/>
          </p:nvSpPr>
          <p:spPr bwMode="auto">
            <a:xfrm>
              <a:off x="2435" y="1730"/>
              <a:ext cx="114" cy="0"/>
            </a:xfrm>
            <a:prstGeom prst="line">
              <a:avLst/>
            </a:prstGeom>
            <a:noFill/>
            <a:ln w="9525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Line 72"/>
            <p:cNvSpPr>
              <a:spLocks noChangeShapeType="1"/>
            </p:cNvSpPr>
            <p:nvPr/>
          </p:nvSpPr>
          <p:spPr bwMode="auto">
            <a:xfrm>
              <a:off x="2383" y="1826"/>
              <a:ext cx="196" cy="0"/>
            </a:xfrm>
            <a:prstGeom prst="line">
              <a:avLst/>
            </a:prstGeom>
            <a:noFill/>
            <a:ln w="9525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" name="Line 73"/>
            <p:cNvSpPr>
              <a:spLocks noChangeShapeType="1"/>
            </p:cNvSpPr>
            <p:nvPr/>
          </p:nvSpPr>
          <p:spPr bwMode="auto">
            <a:xfrm>
              <a:off x="2365" y="1919"/>
              <a:ext cx="254" cy="0"/>
            </a:xfrm>
            <a:prstGeom prst="line">
              <a:avLst/>
            </a:prstGeom>
            <a:noFill/>
            <a:ln w="9525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" name="Freeform 74"/>
            <p:cNvSpPr>
              <a:spLocks/>
            </p:cNvSpPr>
            <p:nvPr/>
          </p:nvSpPr>
          <p:spPr bwMode="auto">
            <a:xfrm>
              <a:off x="2225" y="1406"/>
              <a:ext cx="442" cy="672"/>
            </a:xfrm>
            <a:custGeom>
              <a:avLst/>
              <a:gdLst>
                <a:gd name="T0" fmla="*/ 0 w 120"/>
                <a:gd name="T1" fmla="*/ 380 h 381"/>
                <a:gd name="T2" fmla="*/ 119 w 120"/>
                <a:gd name="T3" fmla="*/ 291 h 381"/>
                <a:gd name="T4" fmla="*/ 26 w 120"/>
                <a:gd name="T5" fmla="*/ 238 h 381"/>
                <a:gd name="T6" fmla="*/ 100 w 120"/>
                <a:gd name="T7" fmla="*/ 186 h 381"/>
                <a:gd name="T8" fmla="*/ 45 w 120"/>
                <a:gd name="T9" fmla="*/ 133 h 381"/>
                <a:gd name="T10" fmla="*/ 90 w 120"/>
                <a:gd name="T11" fmla="*/ 81 h 381"/>
                <a:gd name="T12" fmla="*/ 45 w 120"/>
                <a:gd name="T13" fmla="*/ 26 h 381"/>
                <a:gd name="T14" fmla="*/ 68 w 120"/>
                <a:gd name="T1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381">
                  <a:moveTo>
                    <a:pt x="0" y="380"/>
                  </a:moveTo>
                  <a:lnTo>
                    <a:pt x="119" y="291"/>
                  </a:lnTo>
                  <a:lnTo>
                    <a:pt x="26" y="238"/>
                  </a:lnTo>
                  <a:lnTo>
                    <a:pt x="100" y="186"/>
                  </a:lnTo>
                  <a:lnTo>
                    <a:pt x="45" y="133"/>
                  </a:lnTo>
                  <a:lnTo>
                    <a:pt x="90" y="81"/>
                  </a:lnTo>
                  <a:lnTo>
                    <a:pt x="45" y="26"/>
                  </a:lnTo>
                  <a:lnTo>
                    <a:pt x="68" y="0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" name="Freeform 75"/>
            <p:cNvSpPr>
              <a:spLocks/>
            </p:cNvSpPr>
            <p:nvPr/>
          </p:nvSpPr>
          <p:spPr bwMode="auto">
            <a:xfrm>
              <a:off x="2276" y="1406"/>
              <a:ext cx="461" cy="672"/>
            </a:xfrm>
            <a:custGeom>
              <a:avLst/>
              <a:gdLst>
                <a:gd name="T0" fmla="*/ 124 w 125"/>
                <a:gd name="T1" fmla="*/ 380 h 381"/>
                <a:gd name="T2" fmla="*/ 0 w 125"/>
                <a:gd name="T3" fmla="*/ 291 h 381"/>
                <a:gd name="T4" fmla="*/ 95 w 125"/>
                <a:gd name="T5" fmla="*/ 238 h 381"/>
                <a:gd name="T6" fmla="*/ 19 w 125"/>
                <a:gd name="T7" fmla="*/ 186 h 381"/>
                <a:gd name="T8" fmla="*/ 76 w 125"/>
                <a:gd name="T9" fmla="*/ 133 h 381"/>
                <a:gd name="T10" fmla="*/ 29 w 125"/>
                <a:gd name="T11" fmla="*/ 81 h 381"/>
                <a:gd name="T12" fmla="*/ 76 w 125"/>
                <a:gd name="T13" fmla="*/ 26 h 381"/>
                <a:gd name="T14" fmla="*/ 52 w 125"/>
                <a:gd name="T15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381">
                  <a:moveTo>
                    <a:pt x="124" y="380"/>
                  </a:moveTo>
                  <a:lnTo>
                    <a:pt x="0" y="291"/>
                  </a:lnTo>
                  <a:lnTo>
                    <a:pt x="95" y="238"/>
                  </a:lnTo>
                  <a:lnTo>
                    <a:pt x="19" y="186"/>
                  </a:lnTo>
                  <a:lnTo>
                    <a:pt x="76" y="133"/>
                  </a:lnTo>
                  <a:lnTo>
                    <a:pt x="29" y="81"/>
                  </a:lnTo>
                  <a:lnTo>
                    <a:pt x="76" y="26"/>
                  </a:lnTo>
                  <a:lnTo>
                    <a:pt x="52" y="0"/>
                  </a:lnTo>
                </a:path>
              </a:pathLst>
            </a:custGeom>
            <a:noFill/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Freeform 76"/>
            <p:cNvSpPr>
              <a:spLocks/>
            </p:cNvSpPr>
            <p:nvPr/>
          </p:nvSpPr>
          <p:spPr bwMode="auto">
            <a:xfrm>
              <a:off x="2114" y="2076"/>
              <a:ext cx="719" cy="51"/>
            </a:xfrm>
            <a:custGeom>
              <a:avLst/>
              <a:gdLst>
                <a:gd name="T0" fmla="*/ 13 w 195"/>
                <a:gd name="T1" fmla="*/ 0 h 29"/>
                <a:gd name="T2" fmla="*/ 40 w 195"/>
                <a:gd name="T3" fmla="*/ 0 h 29"/>
                <a:gd name="T4" fmla="*/ 40 w 195"/>
                <a:gd name="T5" fmla="*/ 11 h 29"/>
                <a:gd name="T6" fmla="*/ 82 w 195"/>
                <a:gd name="T7" fmla="*/ 11 h 29"/>
                <a:gd name="T8" fmla="*/ 82 w 195"/>
                <a:gd name="T9" fmla="*/ 0 h 29"/>
                <a:gd name="T10" fmla="*/ 112 w 195"/>
                <a:gd name="T11" fmla="*/ 0 h 29"/>
                <a:gd name="T12" fmla="*/ 112 w 195"/>
                <a:gd name="T13" fmla="*/ 11 h 29"/>
                <a:gd name="T14" fmla="*/ 152 w 195"/>
                <a:gd name="T15" fmla="*/ 11 h 29"/>
                <a:gd name="T16" fmla="*/ 152 w 195"/>
                <a:gd name="T17" fmla="*/ 0 h 29"/>
                <a:gd name="T18" fmla="*/ 179 w 195"/>
                <a:gd name="T19" fmla="*/ 0 h 29"/>
                <a:gd name="T20" fmla="*/ 179 w 195"/>
                <a:gd name="T21" fmla="*/ 11 h 29"/>
                <a:gd name="T22" fmla="*/ 194 w 195"/>
                <a:gd name="T23" fmla="*/ 11 h 29"/>
                <a:gd name="T24" fmla="*/ 194 w 195"/>
                <a:gd name="T25" fmla="*/ 28 h 29"/>
                <a:gd name="T26" fmla="*/ 0 w 195"/>
                <a:gd name="T27" fmla="*/ 28 h 29"/>
                <a:gd name="T28" fmla="*/ 0 w 195"/>
                <a:gd name="T29" fmla="*/ 11 h 29"/>
                <a:gd name="T30" fmla="*/ 13 w 195"/>
                <a:gd name="T31" fmla="*/ 11 h 29"/>
                <a:gd name="T32" fmla="*/ 13 w 19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9">
                  <a:moveTo>
                    <a:pt x="13" y="0"/>
                  </a:moveTo>
                  <a:lnTo>
                    <a:pt x="40" y="0"/>
                  </a:lnTo>
                  <a:lnTo>
                    <a:pt x="40" y="11"/>
                  </a:lnTo>
                  <a:lnTo>
                    <a:pt x="82" y="11"/>
                  </a:lnTo>
                  <a:lnTo>
                    <a:pt x="82" y="0"/>
                  </a:lnTo>
                  <a:lnTo>
                    <a:pt x="112" y="0"/>
                  </a:lnTo>
                  <a:lnTo>
                    <a:pt x="112" y="11"/>
                  </a:lnTo>
                  <a:lnTo>
                    <a:pt x="152" y="11"/>
                  </a:lnTo>
                  <a:lnTo>
                    <a:pt x="152" y="0"/>
                  </a:lnTo>
                  <a:lnTo>
                    <a:pt x="179" y="0"/>
                  </a:lnTo>
                  <a:lnTo>
                    <a:pt x="179" y="11"/>
                  </a:lnTo>
                  <a:lnTo>
                    <a:pt x="194" y="11"/>
                  </a:lnTo>
                  <a:lnTo>
                    <a:pt x="194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3" y="11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" name="Freeform 77"/>
            <p:cNvSpPr>
              <a:spLocks/>
            </p:cNvSpPr>
            <p:nvPr/>
          </p:nvSpPr>
          <p:spPr bwMode="auto">
            <a:xfrm>
              <a:off x="2206" y="1456"/>
              <a:ext cx="100" cy="51"/>
            </a:xfrm>
            <a:custGeom>
              <a:avLst/>
              <a:gdLst>
                <a:gd name="T0" fmla="*/ 0 w 27"/>
                <a:gd name="T1" fmla="*/ 0 h 29"/>
                <a:gd name="T2" fmla="*/ 0 w 27"/>
                <a:gd name="T3" fmla="*/ 28 h 29"/>
                <a:gd name="T4" fmla="*/ 26 w 27"/>
                <a:gd name="T5" fmla="*/ 28 h 29"/>
                <a:gd name="T6" fmla="*/ 26 w 27"/>
                <a:gd name="T7" fmla="*/ 0 h 29"/>
                <a:gd name="T8" fmla="*/ 0 w 2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0" y="0"/>
                  </a:moveTo>
                  <a:lnTo>
                    <a:pt x="0" y="28"/>
                  </a:lnTo>
                  <a:lnTo>
                    <a:pt x="26" y="28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" name="Freeform 78"/>
            <p:cNvSpPr>
              <a:spLocks/>
            </p:cNvSpPr>
            <p:nvPr/>
          </p:nvSpPr>
          <p:spPr bwMode="auto">
            <a:xfrm>
              <a:off x="2726" y="1456"/>
              <a:ext cx="103" cy="5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28 h 29"/>
                <a:gd name="T4" fmla="*/ 27 w 28"/>
                <a:gd name="T5" fmla="*/ 28 h 29"/>
                <a:gd name="T6" fmla="*/ 27 w 28"/>
                <a:gd name="T7" fmla="*/ 0 h 29"/>
                <a:gd name="T8" fmla="*/ 0 w 2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" name="Freeform 79"/>
            <p:cNvSpPr>
              <a:spLocks/>
            </p:cNvSpPr>
            <p:nvPr/>
          </p:nvSpPr>
          <p:spPr bwMode="auto">
            <a:xfrm>
              <a:off x="2206" y="1558"/>
              <a:ext cx="100" cy="51"/>
            </a:xfrm>
            <a:custGeom>
              <a:avLst/>
              <a:gdLst>
                <a:gd name="T0" fmla="*/ 0 w 27"/>
                <a:gd name="T1" fmla="*/ 0 h 29"/>
                <a:gd name="T2" fmla="*/ 0 w 27"/>
                <a:gd name="T3" fmla="*/ 28 h 29"/>
                <a:gd name="T4" fmla="*/ 26 w 27"/>
                <a:gd name="T5" fmla="*/ 28 h 29"/>
                <a:gd name="T6" fmla="*/ 26 w 27"/>
                <a:gd name="T7" fmla="*/ 0 h 29"/>
                <a:gd name="T8" fmla="*/ 0 w 2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0" y="0"/>
                  </a:moveTo>
                  <a:lnTo>
                    <a:pt x="0" y="28"/>
                  </a:lnTo>
                  <a:lnTo>
                    <a:pt x="26" y="28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" name="Freeform 80"/>
            <p:cNvSpPr>
              <a:spLocks/>
            </p:cNvSpPr>
            <p:nvPr/>
          </p:nvSpPr>
          <p:spPr bwMode="auto">
            <a:xfrm>
              <a:off x="2726" y="1558"/>
              <a:ext cx="103" cy="5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28 h 29"/>
                <a:gd name="T4" fmla="*/ 27 w 28"/>
                <a:gd name="T5" fmla="*/ 28 h 29"/>
                <a:gd name="T6" fmla="*/ 27 w 28"/>
                <a:gd name="T7" fmla="*/ 0 h 29"/>
                <a:gd name="T8" fmla="*/ 0 w 2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" name="Freeform 81"/>
            <p:cNvSpPr>
              <a:spLocks/>
            </p:cNvSpPr>
            <p:nvPr/>
          </p:nvSpPr>
          <p:spPr bwMode="auto">
            <a:xfrm>
              <a:off x="2206" y="1648"/>
              <a:ext cx="100" cy="51"/>
            </a:xfrm>
            <a:custGeom>
              <a:avLst/>
              <a:gdLst>
                <a:gd name="T0" fmla="*/ 0 w 27"/>
                <a:gd name="T1" fmla="*/ 0 h 29"/>
                <a:gd name="T2" fmla="*/ 0 w 27"/>
                <a:gd name="T3" fmla="*/ 28 h 29"/>
                <a:gd name="T4" fmla="*/ 26 w 27"/>
                <a:gd name="T5" fmla="*/ 28 h 29"/>
                <a:gd name="T6" fmla="*/ 26 w 27"/>
                <a:gd name="T7" fmla="*/ 0 h 29"/>
                <a:gd name="T8" fmla="*/ 0 w 2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0" y="0"/>
                  </a:moveTo>
                  <a:lnTo>
                    <a:pt x="0" y="28"/>
                  </a:lnTo>
                  <a:lnTo>
                    <a:pt x="26" y="28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" name="Freeform 82"/>
            <p:cNvSpPr>
              <a:spLocks/>
            </p:cNvSpPr>
            <p:nvPr/>
          </p:nvSpPr>
          <p:spPr bwMode="auto">
            <a:xfrm>
              <a:off x="2726" y="1648"/>
              <a:ext cx="103" cy="51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28 h 29"/>
                <a:gd name="T4" fmla="*/ 27 w 28"/>
                <a:gd name="T5" fmla="*/ 28 h 29"/>
                <a:gd name="T6" fmla="*/ 27 w 28"/>
                <a:gd name="T7" fmla="*/ 0 h 29"/>
                <a:gd name="T8" fmla="*/ 0 w 2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0"/>
                  </a:moveTo>
                  <a:lnTo>
                    <a:pt x="0" y="28"/>
                  </a:lnTo>
                  <a:lnTo>
                    <a:pt x="27" y="28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 cmpd="sng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" name="Arc 83"/>
            <p:cNvSpPr>
              <a:spLocks/>
            </p:cNvSpPr>
            <p:nvPr/>
          </p:nvSpPr>
          <p:spPr bwMode="auto">
            <a:xfrm>
              <a:off x="2719" y="1322"/>
              <a:ext cx="771" cy="234"/>
            </a:xfrm>
            <a:custGeom>
              <a:avLst/>
              <a:gdLst>
                <a:gd name="G0" fmla="+- 643 0 0"/>
                <a:gd name="G1" fmla="+- 501 0 0"/>
                <a:gd name="G2" fmla="+- 21600 0 0"/>
                <a:gd name="T0" fmla="*/ 22237 w 22243"/>
                <a:gd name="T1" fmla="*/ 0 h 22101"/>
                <a:gd name="T2" fmla="*/ 0 w 22243"/>
                <a:gd name="T3" fmla="*/ 22091 h 22101"/>
                <a:gd name="T4" fmla="*/ 643 w 22243"/>
                <a:gd name="T5" fmla="*/ 501 h 2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43" h="22101" fill="none" extrusionOk="0">
                  <a:moveTo>
                    <a:pt x="22237" y="-1"/>
                  </a:moveTo>
                  <a:cubicBezTo>
                    <a:pt x="22241" y="166"/>
                    <a:pt x="22243" y="333"/>
                    <a:pt x="22243" y="501"/>
                  </a:cubicBezTo>
                  <a:cubicBezTo>
                    <a:pt x="22243" y="12430"/>
                    <a:pt x="12572" y="22101"/>
                    <a:pt x="643" y="22101"/>
                  </a:cubicBezTo>
                  <a:cubicBezTo>
                    <a:pt x="428" y="22101"/>
                    <a:pt x="214" y="22097"/>
                    <a:pt x="-1" y="22091"/>
                  </a:cubicBezTo>
                </a:path>
                <a:path w="22243" h="22101" stroke="0" extrusionOk="0">
                  <a:moveTo>
                    <a:pt x="22237" y="-1"/>
                  </a:moveTo>
                  <a:cubicBezTo>
                    <a:pt x="22241" y="166"/>
                    <a:pt x="22243" y="333"/>
                    <a:pt x="22243" y="501"/>
                  </a:cubicBezTo>
                  <a:cubicBezTo>
                    <a:pt x="22243" y="12430"/>
                    <a:pt x="12572" y="22101"/>
                    <a:pt x="643" y="22101"/>
                  </a:cubicBezTo>
                  <a:cubicBezTo>
                    <a:pt x="428" y="22101"/>
                    <a:pt x="214" y="22097"/>
                    <a:pt x="-1" y="22091"/>
                  </a:cubicBezTo>
                  <a:lnTo>
                    <a:pt x="643" y="501"/>
                  </a:lnTo>
                  <a:close/>
                </a:path>
              </a:pathLst>
            </a:custGeom>
            <a:noFill/>
            <a:ln w="9525" cap="rnd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" name="Arc 84"/>
            <p:cNvSpPr>
              <a:spLocks/>
            </p:cNvSpPr>
            <p:nvPr/>
          </p:nvSpPr>
          <p:spPr bwMode="auto">
            <a:xfrm>
              <a:off x="2711" y="1422"/>
              <a:ext cx="764" cy="229"/>
            </a:xfrm>
            <a:custGeom>
              <a:avLst/>
              <a:gdLst>
                <a:gd name="G0" fmla="+- 429 0 0"/>
                <a:gd name="G1" fmla="+- 339 0 0"/>
                <a:gd name="G2" fmla="+- 21600 0 0"/>
                <a:gd name="T0" fmla="*/ 22026 w 22029"/>
                <a:gd name="T1" fmla="*/ 0 h 21939"/>
                <a:gd name="T2" fmla="*/ 0 w 22029"/>
                <a:gd name="T3" fmla="*/ 21935 h 21939"/>
                <a:gd name="T4" fmla="*/ 429 w 22029"/>
                <a:gd name="T5" fmla="*/ 339 h 2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29" h="21939" fill="none" extrusionOk="0">
                  <a:moveTo>
                    <a:pt x="22026" y="-1"/>
                  </a:moveTo>
                  <a:cubicBezTo>
                    <a:pt x="22028" y="112"/>
                    <a:pt x="22029" y="225"/>
                    <a:pt x="22029" y="339"/>
                  </a:cubicBezTo>
                  <a:cubicBezTo>
                    <a:pt x="22029" y="12268"/>
                    <a:pt x="12358" y="21939"/>
                    <a:pt x="429" y="21939"/>
                  </a:cubicBezTo>
                  <a:cubicBezTo>
                    <a:pt x="285" y="21939"/>
                    <a:pt x="142" y="21937"/>
                    <a:pt x="0" y="21934"/>
                  </a:cubicBezTo>
                </a:path>
                <a:path w="22029" h="21939" stroke="0" extrusionOk="0">
                  <a:moveTo>
                    <a:pt x="22026" y="-1"/>
                  </a:moveTo>
                  <a:cubicBezTo>
                    <a:pt x="22028" y="112"/>
                    <a:pt x="22029" y="225"/>
                    <a:pt x="22029" y="339"/>
                  </a:cubicBezTo>
                  <a:cubicBezTo>
                    <a:pt x="22029" y="12268"/>
                    <a:pt x="12358" y="21939"/>
                    <a:pt x="429" y="21939"/>
                  </a:cubicBezTo>
                  <a:cubicBezTo>
                    <a:pt x="285" y="21939"/>
                    <a:pt x="142" y="21937"/>
                    <a:pt x="0" y="21934"/>
                  </a:cubicBezTo>
                  <a:lnTo>
                    <a:pt x="429" y="339"/>
                  </a:lnTo>
                  <a:close/>
                </a:path>
              </a:pathLst>
            </a:custGeom>
            <a:noFill/>
            <a:ln w="9525" cap="rnd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" name="Arc 85"/>
            <p:cNvSpPr>
              <a:spLocks/>
            </p:cNvSpPr>
            <p:nvPr/>
          </p:nvSpPr>
          <p:spPr bwMode="auto">
            <a:xfrm>
              <a:off x="2214" y="1225"/>
              <a:ext cx="752" cy="22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rnd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" name="Arc 86"/>
            <p:cNvSpPr>
              <a:spLocks/>
            </p:cNvSpPr>
            <p:nvPr/>
          </p:nvSpPr>
          <p:spPr bwMode="auto">
            <a:xfrm>
              <a:off x="2214" y="1325"/>
              <a:ext cx="752" cy="229"/>
            </a:xfrm>
            <a:custGeom>
              <a:avLst/>
              <a:gdLst>
                <a:gd name="G0" fmla="+- 0 0 0"/>
                <a:gd name="G1" fmla="+- 339 0 0"/>
                <a:gd name="G2" fmla="+- 21600 0 0"/>
                <a:gd name="T0" fmla="*/ 21597 w 21600"/>
                <a:gd name="T1" fmla="*/ 0 h 21939"/>
                <a:gd name="T2" fmla="*/ 0 w 21600"/>
                <a:gd name="T3" fmla="*/ 21939 h 21939"/>
                <a:gd name="T4" fmla="*/ 0 w 21600"/>
                <a:gd name="T5" fmla="*/ 339 h 2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9" fill="none" extrusionOk="0">
                  <a:moveTo>
                    <a:pt x="21597" y="-1"/>
                  </a:moveTo>
                  <a:cubicBezTo>
                    <a:pt x="21599" y="112"/>
                    <a:pt x="21600" y="225"/>
                    <a:pt x="21600" y="339"/>
                  </a:cubicBezTo>
                  <a:cubicBezTo>
                    <a:pt x="21600" y="12268"/>
                    <a:pt x="11929" y="21938"/>
                    <a:pt x="0" y="21939"/>
                  </a:cubicBezTo>
                </a:path>
                <a:path w="21600" h="21939" stroke="0" extrusionOk="0">
                  <a:moveTo>
                    <a:pt x="21597" y="-1"/>
                  </a:moveTo>
                  <a:cubicBezTo>
                    <a:pt x="21599" y="112"/>
                    <a:pt x="21600" y="225"/>
                    <a:pt x="21600" y="339"/>
                  </a:cubicBezTo>
                  <a:cubicBezTo>
                    <a:pt x="21600" y="12268"/>
                    <a:pt x="11929" y="21938"/>
                    <a:pt x="0" y="21939"/>
                  </a:cubicBezTo>
                  <a:lnTo>
                    <a:pt x="0" y="339"/>
                  </a:lnTo>
                  <a:close/>
                </a:path>
              </a:pathLst>
            </a:custGeom>
            <a:noFill/>
            <a:ln w="9525" cap="rnd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1" name="Arc 87"/>
            <p:cNvSpPr>
              <a:spLocks/>
            </p:cNvSpPr>
            <p:nvPr/>
          </p:nvSpPr>
          <p:spPr bwMode="auto">
            <a:xfrm>
              <a:off x="2214" y="1422"/>
              <a:ext cx="752" cy="229"/>
            </a:xfrm>
            <a:custGeom>
              <a:avLst/>
              <a:gdLst>
                <a:gd name="G0" fmla="+- 0 0 0"/>
                <a:gd name="G1" fmla="+- 339 0 0"/>
                <a:gd name="G2" fmla="+- 21600 0 0"/>
                <a:gd name="T0" fmla="*/ 21597 w 21600"/>
                <a:gd name="T1" fmla="*/ 0 h 21939"/>
                <a:gd name="T2" fmla="*/ 0 w 21600"/>
                <a:gd name="T3" fmla="*/ 21939 h 21939"/>
                <a:gd name="T4" fmla="*/ 0 w 21600"/>
                <a:gd name="T5" fmla="*/ 339 h 21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9" fill="none" extrusionOk="0">
                  <a:moveTo>
                    <a:pt x="21597" y="-1"/>
                  </a:moveTo>
                  <a:cubicBezTo>
                    <a:pt x="21599" y="112"/>
                    <a:pt x="21600" y="225"/>
                    <a:pt x="21600" y="339"/>
                  </a:cubicBezTo>
                  <a:cubicBezTo>
                    <a:pt x="21600" y="12268"/>
                    <a:pt x="11929" y="21938"/>
                    <a:pt x="0" y="21939"/>
                  </a:cubicBezTo>
                </a:path>
                <a:path w="21600" h="21939" stroke="0" extrusionOk="0">
                  <a:moveTo>
                    <a:pt x="21597" y="-1"/>
                  </a:moveTo>
                  <a:cubicBezTo>
                    <a:pt x="21599" y="112"/>
                    <a:pt x="21600" y="225"/>
                    <a:pt x="21600" y="339"/>
                  </a:cubicBezTo>
                  <a:cubicBezTo>
                    <a:pt x="21600" y="12268"/>
                    <a:pt x="11929" y="21938"/>
                    <a:pt x="0" y="21939"/>
                  </a:cubicBezTo>
                  <a:lnTo>
                    <a:pt x="0" y="339"/>
                  </a:lnTo>
                  <a:close/>
                </a:path>
              </a:pathLst>
            </a:custGeom>
            <a:noFill/>
            <a:ln w="9525" cap="rnd">
              <a:pattFill prst="solidDmnd">
                <a:fgClr>
                  <a:srgbClr val="FF0000"/>
                </a:fgClr>
                <a:bgClr>
                  <a:schemeClr val="accent2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pic>
        <p:nvPicPr>
          <p:cNvPr id="52" name="Рисунок 51" descr="Описание: C:\Users\dunaeva_nv1\Desktop\Моя\Общий отдел\Вариант 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9" t="8786" r="41092" b="5272"/>
          <a:stretch/>
        </p:blipFill>
        <p:spPr bwMode="auto">
          <a:xfrm>
            <a:off x="647260" y="1705012"/>
            <a:ext cx="1449119" cy="11597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932127"/>
              </p:ext>
            </p:extLst>
          </p:nvPr>
        </p:nvGraphicFramePr>
        <p:xfrm>
          <a:off x="2123728" y="5211317"/>
          <a:ext cx="1761552" cy="93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orelDRAW" r:id="rId6" imgW="3248025" imgH="1885950" progId="CorelDRAW.Graphic.9">
                  <p:embed/>
                </p:oleObj>
              </mc:Choice>
              <mc:Fallback>
                <p:oleObj name="CorelDRAW" r:id="rId6" imgW="3248025" imgH="1885950" progId="CorelDRAW.Graphic.9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211317"/>
                        <a:ext cx="1761552" cy="936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Текст 1"/>
          <p:cNvSpPr txBox="1">
            <a:spLocks/>
          </p:cNvSpPr>
          <p:nvPr/>
        </p:nvSpPr>
        <p:spPr>
          <a:xfrm>
            <a:off x="107504" y="1124745"/>
            <a:ext cx="3960439" cy="58026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Гарантирующий поставщик Республики Бурятия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aeva_nv1\Desktop\чё попало\Презентация1 коп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6" y="-12229"/>
            <a:ext cx="9185076" cy="6883177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0AA048B-6960-467F-B733-2B301C0ADFEA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Текст 1"/>
          <p:cNvSpPr txBox="1">
            <a:spLocks/>
          </p:cNvSpPr>
          <p:nvPr/>
        </p:nvSpPr>
        <p:spPr>
          <a:xfrm>
            <a:off x="107504" y="1124745"/>
            <a:ext cx="8928992" cy="3600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Приоритетные задачи ТП «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Энергосбыт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Бурятии»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 rot="16200000">
            <a:off x="-926126" y="2744732"/>
            <a:ext cx="2660093" cy="601218"/>
          </a:xfrm>
          <a:prstGeom prst="round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обслуживания потребителей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 rot="16200000">
            <a:off x="-105423" y="2737679"/>
            <a:ext cx="2647913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к каждому клиенту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 rot="16200000">
            <a:off x="719577" y="2727393"/>
            <a:ext cx="2664291" cy="648074"/>
          </a:xfrm>
          <a:prstGeom prst="round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Непосредственное взаимодействие с потребителями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 rot="16200000">
            <a:off x="1519851" y="2740937"/>
            <a:ext cx="2647913" cy="576063"/>
          </a:xfrm>
          <a:prstGeom prst="round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 rot="16200000">
            <a:off x="2337302" y="2717114"/>
            <a:ext cx="2647912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Расширение зоны обслуживания, привлечение новых потребителей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 rot="16200000">
            <a:off x="3138134" y="2727395"/>
            <a:ext cx="2668475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Усиление взаимодействия  и повышение оперативности работы с ТСО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 rot="16200000">
            <a:off x="4791356" y="2713781"/>
            <a:ext cx="2657631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услуг путем открытия ЦОК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 rot="16200000">
            <a:off x="5660312" y="2718641"/>
            <a:ext cx="2647912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 использования и хранения персональных данных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 rot="16200000">
            <a:off x="6508034" y="2721305"/>
            <a:ext cx="2680659" cy="648072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Расширение зоны обслуживания, привлечение новых потребителей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 rot="16200000">
            <a:off x="3980117" y="2718641"/>
            <a:ext cx="2647912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Выполнение мероприятий по ограничению злостных неплательщиков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16200000">
            <a:off x="6508035" y="2711022"/>
            <a:ext cx="2680659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Снижение фактических ОДН до нормативных  значений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rot="16200000">
            <a:off x="7354918" y="2715214"/>
            <a:ext cx="2647912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Продолжение работы  по снижению цены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конечных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потребителей Бурятии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5959019" y="4471704"/>
            <a:ext cx="330335" cy="484632"/>
          </a:xfrm>
          <a:prstGeom prst="strip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триховая стрелка вправо 47"/>
          <p:cNvSpPr/>
          <p:nvPr/>
        </p:nvSpPr>
        <p:spPr>
          <a:xfrm rot="5400000">
            <a:off x="5959019" y="4471705"/>
            <a:ext cx="330335" cy="484632"/>
          </a:xfrm>
          <a:prstGeom prst="strip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Штриховая стрелка вправо 48"/>
          <p:cNvSpPr/>
          <p:nvPr/>
        </p:nvSpPr>
        <p:spPr>
          <a:xfrm rot="5400000">
            <a:off x="238752" y="4476494"/>
            <a:ext cx="330335" cy="484632"/>
          </a:xfrm>
          <a:prstGeom prst="strip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триховая стрелка вправо 49"/>
          <p:cNvSpPr/>
          <p:nvPr/>
        </p:nvSpPr>
        <p:spPr>
          <a:xfrm rot="5400000">
            <a:off x="1053365" y="4476493"/>
            <a:ext cx="330335" cy="484632"/>
          </a:xfrm>
          <a:prstGeom prst="strip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триховая стрелка вправо 50"/>
          <p:cNvSpPr/>
          <p:nvPr/>
        </p:nvSpPr>
        <p:spPr>
          <a:xfrm rot="5400000">
            <a:off x="1886554" y="4476492"/>
            <a:ext cx="330335" cy="484632"/>
          </a:xfrm>
          <a:prstGeom prst="strip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триховая стрелка вправо 51"/>
          <p:cNvSpPr/>
          <p:nvPr/>
        </p:nvSpPr>
        <p:spPr>
          <a:xfrm rot="5400000">
            <a:off x="2678639" y="4476491"/>
            <a:ext cx="330335" cy="484632"/>
          </a:xfrm>
          <a:prstGeom prst="strip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триховая стрелка вправо 52"/>
          <p:cNvSpPr/>
          <p:nvPr/>
        </p:nvSpPr>
        <p:spPr>
          <a:xfrm rot="5400000">
            <a:off x="3496089" y="4476490"/>
            <a:ext cx="330335" cy="484632"/>
          </a:xfrm>
          <a:prstGeom prst="strip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триховая стрелка вправо 55"/>
          <p:cNvSpPr/>
          <p:nvPr/>
        </p:nvSpPr>
        <p:spPr>
          <a:xfrm rot="5400000">
            <a:off x="4307203" y="4476489"/>
            <a:ext cx="330335" cy="484632"/>
          </a:xfrm>
          <a:prstGeom prst="strip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триховая стрелка вправо 57"/>
          <p:cNvSpPr/>
          <p:nvPr/>
        </p:nvSpPr>
        <p:spPr>
          <a:xfrm rot="5400000">
            <a:off x="5138905" y="4476488"/>
            <a:ext cx="330335" cy="484632"/>
          </a:xfrm>
          <a:prstGeom prst="strip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5400000">
            <a:off x="6810934" y="4476487"/>
            <a:ext cx="330335" cy="484632"/>
          </a:xfrm>
          <a:prstGeom prst="strip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Штриховая стрелка вправо 73"/>
          <p:cNvSpPr/>
          <p:nvPr/>
        </p:nvSpPr>
        <p:spPr>
          <a:xfrm rot="5400000">
            <a:off x="7683196" y="4471704"/>
            <a:ext cx="330335" cy="484632"/>
          </a:xfrm>
          <a:prstGeom prst="strip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Штриховая стрелка вправо 74"/>
          <p:cNvSpPr/>
          <p:nvPr/>
        </p:nvSpPr>
        <p:spPr>
          <a:xfrm rot="5400000">
            <a:off x="8513706" y="4474095"/>
            <a:ext cx="330335" cy="484632"/>
          </a:xfrm>
          <a:prstGeom prst="striped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976216" y="5157192"/>
            <a:ext cx="8026694" cy="1008112"/>
          </a:xfrm>
          <a:prstGeom prst="roundRect">
            <a:avLst/>
          </a:prstGeom>
          <a:solidFill>
            <a:srgbClr val="66C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Необходимо принять и реализовать инвестиционную программу ТП «</a:t>
            </a:r>
            <a:r>
              <a:rPr lang="ru-RU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Энергосбыт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Бурятии» на период </a:t>
            </a:r>
          </a:p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2019-2021 гг.</a:t>
            </a:r>
            <a:endParaRPr lang="ru-RU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Picture 2" descr="C:\Users\USER\Pictures\восклицательный знак_files\i_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76216" cy="1332146"/>
          </a:xfrm>
          <a:prstGeom prst="rect">
            <a:avLst/>
          </a:prstGeom>
          <a:solidFill>
            <a:srgbClr val="FFCC00"/>
          </a:solidFill>
          <a:extLst/>
        </p:spPr>
      </p:pic>
    </p:spTree>
    <p:extLst>
      <p:ext uri="{BB962C8B-B14F-4D97-AF65-F5344CB8AC3E}">
        <p14:creationId xmlns:p14="http://schemas.microsoft.com/office/powerpoint/2010/main" val="39510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25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625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25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625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25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625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625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aeva_nv1\Desktop\чё попало\Презентация1 копи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0AA048B-6960-467F-B733-2B301C0ADFEA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8" name="Блок-схема: альтернативный процесс 2047"/>
          <p:cNvSpPr/>
          <p:nvPr/>
        </p:nvSpPr>
        <p:spPr>
          <a:xfrm>
            <a:off x="179512" y="1196752"/>
            <a:ext cx="8712968" cy="1512168"/>
          </a:xfrm>
          <a:prstGeom prst="flowChartAlternateProcess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0000"/>
              </a:buClr>
              <a:buSzPct val="120000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инвестиционной программы разработан Обществом в соответствии с требованиями Постановления Правительства РФ №977, направлен на утверждение в Министерство по развитию транспорта, энергетики и дорожного хозяйства Республики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Бурятия, размещен на официальном сайте государственных услуг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7" name="Таблица 20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49708"/>
              </p:ext>
            </p:extLst>
          </p:nvPr>
        </p:nvGraphicFramePr>
        <p:xfrm>
          <a:off x="261045" y="2852937"/>
          <a:ext cx="8640960" cy="3473422"/>
        </p:xfrm>
        <a:graphic>
          <a:graphicData uri="http://schemas.openxmlformats.org/drawingml/2006/table">
            <a:tbl>
              <a:tblPr/>
              <a:tblGrid>
                <a:gridCol w="465060"/>
                <a:gridCol w="4061919"/>
                <a:gridCol w="1584176"/>
                <a:gridCol w="667799"/>
                <a:gridCol w="931003"/>
                <a:gridCol w="931003"/>
              </a:tblGrid>
              <a:tr h="547342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Стоимость мероприятий </a:t>
                      </a: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 руб. без НДС в ценах соответствующих лет)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419"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Стоимость мероприятий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систем АСКУЭ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автотранспортных средств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оборудования для оснащения центров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клиентов Республики Бурятия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информационно - вычислительного, серверного и офисного оборудования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19,513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2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aeva_nv1\Desktop\чё попало\Презентация1 копи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0AA048B-6960-467F-B733-2B301C0ADFEA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107504" y="1124745"/>
            <a:ext cx="8928992" cy="36003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 инвестиционной программы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21943" y="1603648"/>
            <a:ext cx="2498576" cy="914400"/>
          </a:xfrm>
          <a:prstGeom prst="ellipse">
            <a:avLst/>
          </a:prstGeom>
          <a:solidFill>
            <a:srgbClr val="FFFF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Всего 44 ,4 млн. руб.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(без НДС)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642595" y="2125216"/>
            <a:ext cx="535657" cy="43095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27784" y="2133947"/>
            <a:ext cx="494159" cy="43095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716016" y="2564903"/>
            <a:ext cx="3528392" cy="1148979"/>
          </a:xfrm>
          <a:prstGeom prst="ellipse">
            <a:avLst/>
          </a:prstGeom>
          <a:solidFill>
            <a:srgbClr val="99C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Амортизационные отчисления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14,0 млн. руб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83568" y="2564904"/>
            <a:ext cx="3342284" cy="1180208"/>
          </a:xfrm>
          <a:prstGeom prst="ellipse">
            <a:avLst/>
          </a:prstGeom>
          <a:solidFill>
            <a:srgbClr val="99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Инвестиционная составляющая в тарифе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30,4 млн. руб.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9512" y="4149080"/>
            <a:ext cx="4032448" cy="2160240"/>
          </a:xfrm>
          <a:prstGeom prst="roundRect">
            <a:avLst/>
          </a:prstGeom>
          <a:solidFill>
            <a:srgbClr val="99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rgbClr val="0000FF"/>
              </a:buClr>
              <a:buSzPct val="120000"/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Приобретение и установка АСКУЭ -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5,6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млн руб.;</a:t>
            </a:r>
          </a:p>
          <a:p>
            <a:pPr marL="285750" indent="-285750">
              <a:buClr>
                <a:srgbClr val="0000FF"/>
              </a:buClr>
              <a:buSzPct val="120000"/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Приобретение автотранспортных средств -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17,8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млн. руб.;</a:t>
            </a:r>
          </a:p>
          <a:p>
            <a:pPr marL="285750" indent="-285750">
              <a:buClr>
                <a:srgbClr val="0000FF"/>
              </a:buClr>
              <a:buSzPct val="120000"/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Приобретение оборудования для ЦОК -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7,0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6016" y="4149824"/>
            <a:ext cx="4248472" cy="2160240"/>
          </a:xfrm>
          <a:prstGeom prst="roundRect">
            <a:avLst/>
          </a:prstGeom>
          <a:solidFill>
            <a:srgbClr val="99C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rgbClr val="0000FF"/>
              </a:buClr>
              <a:buSzPct val="120000"/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Приобретение автотранспортных средств -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4,4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marL="285750" indent="-285750">
              <a:buClr>
                <a:srgbClr val="0000FF"/>
              </a:buClr>
              <a:buSzPct val="120000"/>
              <a:buFont typeface="Wingdings" pitchFamily="2" charset="2"/>
              <a:buChar char="v"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Приобретение информационно - вычислительного, серверного и офисного оборудования -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9,6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млн. руб.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660232" y="3713882"/>
            <a:ext cx="0" cy="43519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354710" y="3745112"/>
            <a:ext cx="0" cy="40396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aeva_nv1\Desktop\чё попало\Презентация1 копи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15" y="0"/>
            <a:ext cx="91638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0AA048B-6960-467F-B733-2B301C0ADFEA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0" y="1340768"/>
            <a:ext cx="9144000" cy="25202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Приобретение и установка систем АСКУЭ (стоимость 5,58 млн. руб.)</a:t>
            </a:r>
            <a:r>
              <a:rPr lang="ru-RU" sz="17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361950" algn="just">
              <a:buNone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Установка приборов учета – одно из обязательных требований </a:t>
            </a:r>
            <a:r>
              <a:rPr lang="x-none" sz="16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Федерального Закона №261-ФЗ «Об энергосбережении и о повышении энергетической эффективности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…», кроме того, необходимость реализации мероприятия отмечена в  Протоколах совещания Правительства Республики Бурятия №01.08-007-и1812 от 17.03.2015 и №06-03-08-вн21 от 10.02.2016, Обращении Администрации МО г. Гусиноозерск исх.№ 584 от 29.09.2017.</a:t>
            </a:r>
          </a:p>
          <a:p>
            <a:pPr marL="0" indent="361950" algn="just">
              <a:buNone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Намечена реализация мероприятий в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многоквартирных жилых домах г.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Гусиноозерск, планируется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564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индивидуальных приборов учета, в том числе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533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прибора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потребителей - физических лиц, 31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прибор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потребителей – юридических лиц, расположенных в данных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МКД. </a:t>
            </a:r>
          </a:p>
          <a:p>
            <a:pPr marL="0" indent="361950" algn="just">
              <a:buNone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Планируется достичь сокращения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сверхнормативного потребления на общедомовые нужды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424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286,34 </a:t>
            </a:r>
            <a:r>
              <a:rPr lang="ru-RU" sz="16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кВтч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./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год, снижение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потребления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составит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%. 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217737" y="1116014"/>
            <a:ext cx="8928992" cy="36003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мероприятий   инвестиционной программы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0" y="3645024"/>
            <a:ext cx="9163547" cy="295232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Приобретение автотранспортных средств (стоимость 22,19 млн. руб.)</a:t>
            </a:r>
            <a:r>
              <a:rPr lang="ru-RU" sz="17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1950" algn="just">
              <a:buNone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Автотранспорт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крайне необходим для осуществления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деятельности ГП,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используется для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проведения проверок по качеству электрической энергии, доставки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платежных документов потребителям,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вручения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уведомлений,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снятия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показаний приборов учета и т.д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Физический износ автопарка подразделения не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обеспечивает безопасность при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эксплуатации, технический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ресурс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исчерпан полностью в том числе в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результате естественной коррозии, вызывающей многочисленные разрывы несущих конструкций  рамы,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кузова. Эксплуатация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изношенных транспортных средств сопряжена с риском отказов и аварийных ситуаций при эксплуатации и требует значительных вложений для проведения ремонтных работ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1950" algn="just">
              <a:buNone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Предусмотрено приобретение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32 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автомобилей (на замену  изношенного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61950" algn="just">
              <a:buNone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позволит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снизить текущие издержки за счет снижения удельного расхода топлива на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удельного расхода смазочных материалов на 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15,1 %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 текущих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норм, обеспечит своевременную работу с потребителями. </a:t>
            </a:r>
            <a:endParaRPr lang="ru-RU" sz="17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aeva_nv1\Desktop\чё попало\Презентация1 копи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0AA048B-6960-467F-B733-2B301C0ADFEA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0" y="980728"/>
            <a:ext cx="9143999" cy="24482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Приобретение оборудования для оснащения ЦОК (стоимость 6,989 млн. руб.).</a:t>
            </a:r>
          </a:p>
          <a:p>
            <a:pPr marL="0" indent="361950" algn="just">
              <a:buNone/>
            </a:pP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Необходимость повышения доступности, предоставления потребителям права выбора формы обслуживания требует открытия Центров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обслуживания клиентов (ЦОК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). ЦОК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центр, предназначенный для очного приема обращений клиентов по вопросам энергопотребления, осуществления коммунальных платежей, получения дополнительной информации, создания комфортной, эргономичной среды взаимодействия, повышения эффективности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обслуживания.</a:t>
            </a:r>
          </a:p>
          <a:p>
            <a:pPr marL="0" indent="361950" algn="just">
              <a:buNone/>
            </a:pPr>
            <a:r>
              <a:rPr lang="ru-RU" sz="1800" dirty="0" smtClean="0">
                <a:solidFill>
                  <a:srgbClr val="003399"/>
                </a:solidFill>
              </a:rPr>
              <a:t> </a:t>
            </a:r>
            <a:r>
              <a:rPr lang="ru-RU" sz="1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максимального удовлетворения потребностей клиентов 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территории Республики Бурятия необходимо организовать работу 17 ЦОК. Оборудование и оснащение помещений планируется выполнить за счет инвестиционной программы, в том числе предусмотрено: </a:t>
            </a:r>
          </a:p>
          <a:p>
            <a:pPr marL="0" indent="0" algn="just">
              <a:buNone/>
            </a:pP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707284"/>
              </p:ext>
            </p:extLst>
          </p:nvPr>
        </p:nvGraphicFramePr>
        <p:xfrm>
          <a:off x="217413" y="3284984"/>
          <a:ext cx="8749555" cy="1645900"/>
        </p:xfrm>
        <a:graphic>
          <a:graphicData uri="http://schemas.openxmlformats.org/drawingml/2006/table">
            <a:tbl>
              <a:tblPr/>
              <a:tblGrid>
                <a:gridCol w="5725219"/>
                <a:gridCol w="501576"/>
                <a:gridCol w="2522760"/>
              </a:tblGrid>
              <a:tr h="388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Перечень ОС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Кол- во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Сумма; млн. руб. без НДС (в ценах соответствующих лет)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лицензии на право пользования продуктом 1 С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(50 рабочих мест)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конвертовальной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машины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мебели в части ОС (комплектов)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Установка систем кондиционирования ЦОК (ОС и монтажные работы)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Оборудование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инфокиосками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ЦОК (для интерактивного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обслуживания)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приобретение ОС для ЦОК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7695" y="4929336"/>
            <a:ext cx="89289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Реализация проекта позволит повысить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качество обслуживания потребителей и</a:t>
            </a:r>
            <a:b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качество оказываемых услуг за счет: развития инфраструктуры очного сервиса; каналов коммуникаций с потребителями услуг; оптимизации бизнес-процессов взаимодействия с потребителями, соблюдение единых принципов при оказании услуг; автоматизации бизнес-процессов взаимодействия с потребителями; организовать регулярную «обратную связь» с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потребителями</a:t>
            </a:r>
            <a:r>
              <a:rPr lang="ru-RU" sz="1600" dirty="0" smtClean="0">
                <a:solidFill>
                  <a:srgbClr val="003399"/>
                </a:solidFill>
              </a:rPr>
              <a:t>.</a:t>
            </a:r>
            <a:endParaRPr lang="ru-RU" sz="1600" dirty="0">
              <a:solidFill>
                <a:srgbClr val="003399"/>
              </a:solidFill>
            </a:endParaRPr>
          </a:p>
          <a:p>
            <a:pPr lvl="0" algn="just"/>
            <a:endParaRPr lang="ru-RU" sz="1600" dirty="0"/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aeva_nv1\Desktop\чё попало\Презентация1 копи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0AA048B-6960-467F-B733-2B301C0ADFEA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0" y="1196752"/>
            <a:ext cx="9143999" cy="518457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7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Приобретение информационно-вычислительного, серверного и офисного оборудования (стоимость 9,607 млн. руб.).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195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Усиление требований к информационной безопасности, в том числе к защите персональных данных, к их хранению и использованию, а также исполнение Федеральных законов: N 149-ФЗ "Об информации, информационных технологиях и о защите информации», №152- ФЗ «О персональных данных», №54-ФЗ "О применении контрольно-кассовой техники при осуществлении наличных денежных расчетов и (или) расчетов с использованием платежных карт", №63-ФЗ "Об электронной подписи«, Постановление Правительства РФ от 04.05.2012 N 442 «О функционировании розничных рынков электрической энергии, полном и (или) частичном ограничении режима потребления электрической энергии», Постановление Правительства РФ от 06.05.2011 N 354 «О предоставлении коммунальных услуг собственникам и пользователям помещений в многоквартирных домах и жилых домов» требует постоянного обновления техники.</a:t>
            </a:r>
          </a:p>
          <a:p>
            <a:pPr marL="0" indent="36195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Инвестиционный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предусматривает приобретение 20 единиц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техники,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числе серверное оборудование, жесткие диски, многофункциональные устройства и т.д.</a:t>
            </a:r>
          </a:p>
          <a:p>
            <a:pPr marL="0" indent="36195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Реализация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инвестиционной программы обеспечит своевременность проведения расчетов,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сохранность и безопасность персональных данных клиентов, обеспечит ведение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оперативную актуализацию базу данных потребителей, что повысит качество услуг для потребителей. 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aeva_nv1\Desktop\чё попало\Презентация1 копия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B0AA048B-6960-467F-B733-2B301C0ADFEA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107504" y="1124745"/>
            <a:ext cx="8928992" cy="36003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Тарифные последствия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99992"/>
            <a:ext cx="815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1"/>
          <p:cNvSpPr txBox="1">
            <a:spLocks/>
          </p:cNvSpPr>
          <p:nvPr/>
        </p:nvSpPr>
        <p:spPr>
          <a:xfrm>
            <a:off x="0" y="1340768"/>
            <a:ext cx="9143999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5" y="1536174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счет реализации инвестиционного проекта гарантирующего поставщика прирост тарифа конечных потребителей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составит:</a:t>
            </a:r>
          </a:p>
          <a:p>
            <a:pPr algn="ctr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0,06 %, 2020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- 0,2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2021-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Прирост сбытовой надбавки за счет инвестиционной составляющей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составит:</a:t>
            </a:r>
          </a:p>
          <a:p>
            <a:pPr algn="ctr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2019 - 0,63 %,  2020- 1,96%; 2021-1,94%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96869"/>
              </p:ext>
            </p:extLst>
          </p:nvPr>
        </p:nvGraphicFramePr>
        <p:xfrm>
          <a:off x="179512" y="2780927"/>
          <a:ext cx="8856983" cy="1364593"/>
        </p:xfrm>
        <a:graphic>
          <a:graphicData uri="http://schemas.openxmlformats.org/drawingml/2006/table">
            <a:tbl>
              <a:tblPr firstRow="1" firstCol="1" bandRow="1"/>
              <a:tblGrid>
                <a:gridCol w="3700437"/>
                <a:gridCol w="1375892"/>
                <a:gridCol w="1359326"/>
                <a:gridCol w="1236386"/>
                <a:gridCol w="1184942"/>
              </a:tblGrid>
              <a:tr h="17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 измер.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330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Размер средней сбытовой надбавки до реализации ИП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Руб./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кВт*ч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0,2868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0,3208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0,3208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Размер средней сбытовой надбавки с учетом реализации ИП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Руб./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кВт*ч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0,2886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0,3271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0,3271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 роста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100,63%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101,96%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101,94%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Увеличение СН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Руб./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кВт*ч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0,0062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815977" y="4221088"/>
            <a:ext cx="8186934" cy="2088232"/>
          </a:xfrm>
          <a:prstGeom prst="round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Инвестиционная программа направлена на повышение качества обслуживания потребителей, имеет социальную значимость, отвечает требованиям  действующего законодательства, основным целям и стратегическим задачам, необходима для развития и укрепления электроэнергетики Республики Бурятия</a:t>
            </a:r>
            <a:endParaRPr lang="ru-RU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1226</Words>
  <Application>Microsoft Office PowerPoint</Application>
  <PresentationFormat>Экран (4:3)</PresentationFormat>
  <Paragraphs>165</Paragraphs>
  <Slides>9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ТП Энергосбыт Бурятии ОАО Читаэнергосбыт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Дунаева</dc:creator>
  <cp:lastModifiedBy>Козлова Наталья Николаевна</cp:lastModifiedBy>
  <cp:revision>185</cp:revision>
  <cp:lastPrinted>2018-08-01T07:32:21Z</cp:lastPrinted>
  <dcterms:created xsi:type="dcterms:W3CDTF">2016-11-08T07:14:24Z</dcterms:created>
  <dcterms:modified xsi:type="dcterms:W3CDTF">2018-08-03T02:59:53Z</dcterms:modified>
</cp:coreProperties>
</file>