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8" r:id="rId2"/>
    <p:sldId id="299" r:id="rId3"/>
    <p:sldId id="290" r:id="rId4"/>
    <p:sldId id="289" r:id="rId5"/>
    <p:sldId id="303" r:id="rId6"/>
    <p:sldId id="291" r:id="rId7"/>
    <p:sldId id="301" r:id="rId8"/>
    <p:sldId id="300" r:id="rId9"/>
    <p:sldId id="298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 userDrawn="1">
          <p15:clr>
            <a:srgbClr val="A4A3A4"/>
          </p15:clr>
        </p15:guide>
        <p15:guide id="2" pos="2113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F49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43" autoAdjust="0"/>
  </p:normalViewPr>
  <p:slideViewPr>
    <p:cSldViewPr>
      <p:cViewPr varScale="1">
        <p:scale>
          <a:sx n="105" d="100"/>
          <a:sy n="105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3726" y="-84"/>
      </p:cViewPr>
      <p:guideLst>
        <p:guide orient="horz" pos="3097"/>
        <p:guide pos="2113"/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D6C988AD-EC7F-4610-879C-9949A22D88D2}" type="datetimeFigureOut">
              <a:rPr lang="ru-RU" smtClean="0"/>
              <a:t>10.06.2021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06276FB1-CEB7-4A2E-A081-8884FC81C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593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35" indent="-28574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77" indent="-22859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168" indent="-22859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359" indent="-22859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550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741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93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122" indent="-228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267B1EA-F7C3-49C4-A8C7-587E28186D00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46497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8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37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33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15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1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26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2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9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4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4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9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8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hyperlink" Target="https://&#1087;&#1086;&#1088;&#1090;&#1072;&#1083;-&#1090;&#1087;.&#1088;&#1092;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hyperlink" Target="consultantplus://offline/ref=B60641DF918DCC423663082327F9162A986686AB034194188BB869E93DB3C6923D3DD326315BB4325AC9DC5B4B6E553D237D5372A1D7881Ci5V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 title="ОАО «Читаэнергосбыт» "/>
          <p:cNvSpPr/>
          <p:nvPr/>
        </p:nvSpPr>
        <p:spPr>
          <a:xfrm>
            <a:off x="413059" y="1340768"/>
            <a:ext cx="45181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91" y="225433"/>
            <a:ext cx="649651" cy="613489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033617"/>
            <a:ext cx="12192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1008185"/>
            <a:ext cx="12192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0" y="6635268"/>
            <a:ext cx="12192000" cy="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0" y="6658714"/>
            <a:ext cx="12192000" cy="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4442" y="347511"/>
            <a:ext cx="690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49A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5148064" y="2087757"/>
            <a:ext cx="3924169" cy="2977662"/>
            <a:chOff x="7939584" y="1989423"/>
            <a:chExt cx="3924169" cy="2977662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7939584" y="1989423"/>
              <a:ext cx="3924169" cy="29776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57237" y="2094931"/>
              <a:ext cx="3688861" cy="2766646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114791" y="2614770"/>
            <a:ext cx="51509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«Поддержка бизнеса и промышленности»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(оформление договорных отношений и технического присоединения)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8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395536" y="1628800"/>
            <a:ext cx="843458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pPr algn="just"/>
            <a:r>
              <a:rPr lang="ru-RU" sz="1800" dirty="0" smtClean="0">
                <a:latin typeface="Cambria" panose="02040503050406030204" pitchFamily="18" charset="0"/>
                <a:cs typeface="+mn-cs"/>
              </a:rPr>
              <a:t>В целях улучшения бизнес-среды на региональном уровне Распоряжением от 31 января 2017 года №147-р были утверждены 12 целевых моделей упрощения процедур ведения бизнеса и повышения инвестиционной привлекательности субъектов Федерации по ключевым факторам, наиболее сильно влияющим на улучшение инвестиционного климата в регионах.</a:t>
            </a:r>
          </a:p>
          <a:p>
            <a:pPr lvl="0">
              <a:spcBef>
                <a:spcPts val="0"/>
              </a:spcBef>
            </a:pPr>
            <a:r>
              <a:rPr lang="ru-RU" sz="1800" dirty="0" smtClean="0"/>
              <a:t> </a:t>
            </a:r>
            <a:r>
              <a:rPr lang="ru-RU" sz="1800" dirty="0">
                <a:latin typeface="Cambria" panose="02040503050406030204" pitchFamily="18" charset="0"/>
                <a:cs typeface="+mn-cs"/>
              </a:rPr>
              <a:t>Одной из целевых программ в сфере электроэнергетике </a:t>
            </a:r>
            <a:r>
              <a:rPr lang="ru-RU" sz="1800" dirty="0" smtClean="0">
                <a:latin typeface="Cambria" panose="02040503050406030204" pitchFamily="18" charset="0"/>
                <a:cs typeface="+mn-cs"/>
              </a:rPr>
              <a:t>является</a:t>
            </a:r>
            <a:r>
              <a:rPr lang="ru-RU" sz="1800" dirty="0" smtClean="0"/>
              <a:t>: </a:t>
            </a:r>
            <a:r>
              <a:rPr lang="ru-RU" sz="1800" b="1" dirty="0" smtClean="0"/>
              <a:t>«</a:t>
            </a:r>
            <a:r>
              <a:rPr lang="ru-RU" sz="1800" b="1" dirty="0" smtClean="0">
                <a:latin typeface="Cambria" panose="02040503050406030204" pitchFamily="18" charset="0"/>
                <a:cs typeface="+mn-cs"/>
              </a:rPr>
              <a:t>Технологическое </a:t>
            </a:r>
            <a:r>
              <a:rPr lang="ru-RU" sz="1800" b="1" dirty="0">
                <a:latin typeface="Cambria" panose="02040503050406030204" pitchFamily="18" charset="0"/>
                <a:cs typeface="+mn-cs"/>
              </a:rPr>
              <a:t>присоединение к электрическим </a:t>
            </a:r>
            <a:r>
              <a:rPr lang="ru-RU" sz="1800" b="1" dirty="0" smtClean="0">
                <a:latin typeface="Cambria" panose="02040503050406030204" pitchFamily="18" charset="0"/>
                <a:cs typeface="+mn-cs"/>
              </a:rPr>
              <a:t>сетям»</a:t>
            </a:r>
          </a:p>
          <a:p>
            <a:pPr lvl="0"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  <a:latin typeface="Cambria" pitchFamily="18" charset="0"/>
                <a:cs typeface="+mn-cs"/>
              </a:rPr>
              <a:t> </a:t>
            </a:r>
          </a:p>
          <a:p>
            <a:pPr algn="just"/>
            <a:r>
              <a:rPr lang="ru-RU" sz="1800" dirty="0">
                <a:latin typeface="Cambria" pitchFamily="18" charset="0"/>
              </a:rPr>
              <a:t>Для реализации данной целевой модели Сетевые компании обеспечили наличие автоматизированной информационной системы </a:t>
            </a:r>
            <a:r>
              <a:rPr lang="ru-RU" sz="1800" b="1" dirty="0">
                <a:latin typeface="Cambria" pitchFamily="18" charset="0"/>
              </a:rPr>
              <a:t> </a:t>
            </a:r>
            <a:r>
              <a:rPr lang="ru-RU" sz="1800" dirty="0">
                <a:latin typeface="Cambria" pitchFamily="18" charset="0"/>
              </a:rPr>
              <a:t>в сети «Интернет»</a:t>
            </a:r>
          </a:p>
          <a:p>
            <a:endParaRPr lang="ru-RU" sz="1800" dirty="0">
              <a:latin typeface="Cambria" pitchFamily="18" charset="0"/>
            </a:endParaRPr>
          </a:p>
          <a:p>
            <a:pPr algn="r"/>
            <a:r>
              <a:rPr lang="ru-RU" sz="1800" dirty="0" smtClean="0">
                <a:latin typeface="Cambria" pitchFamily="18" charset="0"/>
              </a:rPr>
              <a:t>             </a:t>
            </a:r>
          </a:p>
          <a:p>
            <a:pPr algn="l"/>
            <a:r>
              <a:rPr lang="ru-RU" sz="1800" dirty="0" smtClean="0">
                <a:latin typeface="Cambria" pitchFamily="18" charset="0"/>
                <a:sym typeface="PFDinTextCondPro-Medium"/>
              </a:rPr>
              <a:t>                                                                       Главная </a:t>
            </a:r>
            <a:r>
              <a:rPr lang="ru-RU" sz="1800" dirty="0">
                <a:latin typeface="Cambria" pitchFamily="18" charset="0"/>
                <a:sym typeface="PFDinTextCondPro-Medium"/>
              </a:rPr>
              <a:t>страница Портала </a:t>
            </a:r>
            <a:r>
              <a:rPr lang="ru-RU" sz="1800" dirty="0" smtClean="0">
                <a:latin typeface="Cambria" pitchFamily="18" charset="0"/>
                <a:sym typeface="PFDinTextCondPro-Medium"/>
              </a:rPr>
              <a:t>электросетевых </a:t>
            </a:r>
          </a:p>
          <a:p>
            <a:pPr algn="l"/>
            <a:r>
              <a:rPr lang="ru-RU" sz="1800" dirty="0">
                <a:latin typeface="Cambria" pitchFamily="18" charset="0"/>
                <a:sym typeface="PFDinTextCondPro-Medium"/>
              </a:rPr>
              <a:t> </a:t>
            </a:r>
            <a:r>
              <a:rPr lang="ru-RU" sz="1800" dirty="0" smtClean="0">
                <a:latin typeface="Cambria" pitchFamily="18" charset="0"/>
                <a:sym typeface="PFDinTextCondPro-Medium"/>
              </a:rPr>
              <a:t>                                                                      услуг </a:t>
            </a:r>
            <a:r>
              <a:rPr lang="ru-RU" sz="1800" dirty="0">
                <a:latin typeface="Cambria" pitchFamily="18" charset="0"/>
                <a:sym typeface="PFDinTextCondPro-Medium"/>
              </a:rPr>
              <a:t>ПАО “</a:t>
            </a:r>
            <a:r>
              <a:rPr lang="ru-RU" sz="1800" dirty="0" err="1">
                <a:latin typeface="Cambria" pitchFamily="18" charset="0"/>
                <a:sym typeface="PFDinTextCondPro-Medium"/>
              </a:rPr>
              <a:t>Россети</a:t>
            </a:r>
            <a:r>
              <a:rPr lang="ru-RU" sz="1800" dirty="0">
                <a:latin typeface="Cambria" pitchFamily="18" charset="0"/>
                <a:sym typeface="PFDinTextCondPro-Medium"/>
              </a:rPr>
              <a:t>» </a:t>
            </a:r>
            <a:r>
              <a:rPr lang="ru-RU" sz="1800" dirty="0" smtClean="0">
                <a:latin typeface="Cambria" pitchFamily="18" charset="0"/>
                <a:sym typeface="PFDinTextCondPro-Medium"/>
              </a:rPr>
              <a:t>открывается по </a:t>
            </a:r>
            <a:r>
              <a:rPr lang="ru-RU" sz="1800" dirty="0">
                <a:latin typeface="Cambria" pitchFamily="18" charset="0"/>
                <a:sym typeface="PFDinTextCondPro-Medium"/>
              </a:rPr>
              <a:t>ссылке: </a:t>
            </a:r>
            <a:r>
              <a:rPr lang="ru-RU" sz="1800" dirty="0" smtClean="0">
                <a:latin typeface="Cambria" pitchFamily="18" charset="0"/>
                <a:sym typeface="PFDinTextCondPro-Medium"/>
              </a:rPr>
              <a:t> </a:t>
            </a:r>
          </a:p>
          <a:p>
            <a:pPr marL="3589338" algn="l"/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sym typeface="PFDinTextCondPro-Medium"/>
                <a:hlinkClick r:id="rId4"/>
              </a:rPr>
              <a:t>https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sym typeface="PFDinTextCondPro-Medium"/>
                <a:hlinkClick r:id="rId4"/>
              </a:rPr>
              <a:t>://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sym typeface="PFDinTextCondPro-Medium"/>
                <a:hlinkClick r:id="rId4"/>
              </a:rPr>
              <a:t>портал-тп.рф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sym typeface="PFDinTextCondPro-Medium"/>
              </a:rPr>
              <a:t>  </a:t>
            </a:r>
            <a:r>
              <a:rPr lang="ru-RU" sz="1800" dirty="0">
                <a:latin typeface="Cambria" pitchFamily="18" charset="0"/>
              </a:rPr>
              <a:t>Единый контактный центр </a:t>
            </a:r>
            <a:r>
              <a:rPr lang="ru-RU" sz="1800" b="1" dirty="0">
                <a:latin typeface="Cambria" pitchFamily="18" charset="0"/>
              </a:rPr>
              <a:t>8-800-220-0-220</a:t>
            </a:r>
          </a:p>
          <a:p>
            <a:pPr lvl="0" algn="l">
              <a:spcBef>
                <a:spcPts val="0"/>
              </a:spcBef>
            </a:pPr>
            <a:endParaRPr lang="ru-RU" sz="1800" dirty="0">
              <a:solidFill>
                <a:prstClr val="black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0872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Государственная поддержка малого и среднего предпринимательства Федерального и регионального уровня</a:t>
            </a:r>
            <a:endParaRPr lang="ru-RU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09120"/>
            <a:ext cx="2544061" cy="19209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888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3096534" y="3440732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/>
          </a:p>
        </p:txBody>
      </p: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3060081" y="3735118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88678" y="1281026"/>
            <a:ext cx="8329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59968" y="2492896"/>
            <a:ext cx="582968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Cambria" pitchFamily="18" charset="0"/>
              </a:rPr>
              <a:t>создание «Личного кабинета» </a:t>
            </a:r>
            <a:r>
              <a:rPr lang="ru-RU" sz="1200" dirty="0" smtClean="0">
                <a:latin typeface="Cambria" pitchFamily="18" charset="0"/>
              </a:rPr>
              <a:t>заявителя</a:t>
            </a:r>
            <a:r>
              <a:rPr lang="ru-RU" sz="1200" dirty="0"/>
              <a:t>(</a:t>
            </a:r>
            <a:r>
              <a:rPr lang="ru-RU" sz="1200" i="1" dirty="0"/>
              <a:t>сетевая организация в офисах очного обслуживания потребителей обязана обеспечить доступ к Личному кабинету потребителя на Портале на безвозмездной основе!)</a:t>
            </a:r>
            <a:endParaRPr lang="ru-RU" sz="1200" dirty="0">
              <a:latin typeface="Cambria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latin typeface="Cambria" pitchFamily="18" charset="0"/>
              </a:rPr>
              <a:t>заявки только в электронной форме </a:t>
            </a:r>
            <a:r>
              <a:rPr lang="ru-RU" sz="1200" i="1" dirty="0"/>
              <a:t>(Сетевая организация в течение 3 рабочих дней рассматривает заявку, поступившую через Портал, а также приложенные к ней документы и сведения </a:t>
            </a:r>
            <a:br>
              <a:rPr lang="ru-RU" sz="1200" i="1" dirty="0"/>
            </a:br>
            <a:r>
              <a:rPr lang="ru-RU" sz="1200" i="1" dirty="0"/>
              <a:t>и проверяет их на соответствие требованиям Правил Технологического </a:t>
            </a:r>
            <a:r>
              <a:rPr lang="ru-RU" sz="1200" i="1" dirty="0" smtClean="0"/>
              <a:t>присоединения).</a:t>
            </a:r>
            <a:endParaRPr lang="ru-RU" dirty="0" smtClean="0">
              <a:latin typeface="Cambria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Cambria" pitchFamily="18" charset="0"/>
              </a:rPr>
              <a:t> электронный документооборот </a:t>
            </a:r>
            <a:r>
              <a:rPr lang="ru-RU" sz="1200" i="1" dirty="0"/>
              <a:t>Сетевая </a:t>
            </a:r>
            <a:r>
              <a:rPr lang="ru-RU" sz="1200" i="1" dirty="0" smtClean="0"/>
              <a:t>организация в </a:t>
            </a:r>
            <a:r>
              <a:rPr lang="ru-RU" sz="1200" i="1" dirty="0"/>
              <a:t>течение 20 рабочих дней </a:t>
            </a:r>
            <a:r>
              <a:rPr lang="ru-RU" sz="1200" i="1" dirty="0" smtClean="0"/>
              <a:t>-</a:t>
            </a:r>
            <a:r>
              <a:rPr lang="ru-RU" sz="1200" i="1" dirty="0"/>
              <a:t> заполненный и подписанный </a:t>
            </a:r>
            <a:r>
              <a:rPr lang="ru-RU" sz="1200" i="1" dirty="0" smtClean="0"/>
              <a:t>УЭЦП проект </a:t>
            </a:r>
            <a:r>
              <a:rPr lang="ru-RU" sz="1200" i="1" dirty="0"/>
              <a:t>договора об осуществлении технологического присоединения и подписанные технические условия</a:t>
            </a:r>
            <a:r>
              <a:rPr lang="ru-RU" sz="1200" i="1" dirty="0" smtClean="0"/>
              <a:t>;</a:t>
            </a:r>
            <a:r>
              <a:rPr lang="ru-RU" sz="1200" i="1" dirty="0"/>
              <a:t> уведомление заявителя о последствиях наступления бездоговорного потребления электрической энергии в случае нарушения заявителем предусмотренных Правилами ТП и </a:t>
            </a:r>
            <a:r>
              <a:rPr lang="ru-RU" sz="1200" i="1" dirty="0">
                <a:hlinkClick r:id="rId4"/>
              </a:rPr>
              <a:t>Основными положениями</a:t>
            </a:r>
            <a:r>
              <a:rPr lang="ru-RU" sz="1200" i="1" dirty="0"/>
              <a:t> функционирования розничных рынков правил заключения договора, обеспечивающего продажу электрической энергии (мощности) на розничном рынке</a:t>
            </a:r>
            <a:r>
              <a:rPr lang="ru-RU" sz="1200" i="1" dirty="0" smtClean="0"/>
              <a:t>;-</a:t>
            </a:r>
            <a:r>
              <a:rPr lang="ru-RU" sz="1200" i="1" dirty="0"/>
              <a:t> уведомление о возможности временного технологического присоединения (за исключением заявителей подавших заявку на временное технологическое присоединение)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>
                <a:latin typeface="Cambria" pitchFamily="18" charset="0"/>
              </a:rPr>
              <a:t>онлайн оплата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4721" y="836712"/>
            <a:ext cx="86730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Реформы процедуры технологического присоединения к электрическим сетям до 150 кВт*</a:t>
            </a:r>
          </a:p>
          <a:p>
            <a:pPr algn="ctr"/>
            <a:r>
              <a:rPr lang="ru-RU" sz="1600" dirty="0" smtClean="0">
                <a:latin typeface="Cambria" panose="02040503050406030204" pitchFamily="18" charset="0"/>
                <a:ea typeface="Batang" panose="02030600000101010101" pitchFamily="18" charset="-127"/>
              </a:rPr>
              <a:t>с </a:t>
            </a:r>
            <a:r>
              <a:rPr lang="ru-RU" sz="1600" dirty="0">
                <a:latin typeface="Cambria" panose="02040503050406030204" pitchFamily="18" charset="0"/>
                <a:ea typeface="Batang" panose="02030600000101010101" pitchFamily="18" charset="-127"/>
              </a:rPr>
              <a:t>01.07.2020 во исполнение </a:t>
            </a:r>
            <a:r>
              <a:rPr lang="ru-RU" sz="1600" dirty="0" smtClean="0">
                <a:latin typeface="Cambria" panose="02040503050406030204" pitchFamily="18" charset="0"/>
                <a:ea typeface="Batang" panose="02030600000101010101" pitchFamily="18" charset="-127"/>
              </a:rPr>
              <a:t>Постановления </a:t>
            </a:r>
            <a:r>
              <a:rPr lang="ru-RU" sz="1600" dirty="0">
                <a:latin typeface="Cambria" panose="02040503050406030204" pitchFamily="18" charset="0"/>
                <a:ea typeface="Batang" panose="02030600000101010101" pitchFamily="18" charset="-127"/>
              </a:rPr>
              <a:t>Правительства РФ 10.03.2020 № </a:t>
            </a:r>
            <a:r>
              <a:rPr lang="ru-RU" sz="1600" dirty="0" smtClean="0">
                <a:latin typeface="Cambria" panose="02040503050406030204" pitchFamily="18" charset="0"/>
                <a:ea typeface="Batang" panose="02030600000101010101" pitchFamily="18" charset="-127"/>
              </a:rPr>
              <a:t>262</a:t>
            </a:r>
          </a:p>
          <a:p>
            <a:pPr algn="ctr"/>
            <a:r>
              <a:rPr lang="ru-RU" sz="1600" dirty="0" smtClean="0">
                <a:solidFill>
                  <a:srgbClr val="FF0000"/>
                </a:solidFill>
                <a:latin typeface="Cambria" pitchFamily="18" charset="0"/>
              </a:rPr>
              <a:t>Для </a:t>
            </a:r>
            <a:r>
              <a:rPr lang="ru-RU" sz="1600" dirty="0">
                <a:solidFill>
                  <a:srgbClr val="FF0000"/>
                </a:solidFill>
                <a:latin typeface="Cambria" pitchFamily="18" charset="0"/>
              </a:rPr>
              <a:t>осуществления процедуры технологического присоединения обеспечивается взаимодействие через электронный документооборот Портала между заявителем, сетевой организацией и Гарантирующим поставщиком</a:t>
            </a:r>
            <a:r>
              <a:rPr lang="ru-RU" sz="1600" dirty="0" smtClean="0">
                <a:solidFill>
                  <a:srgbClr val="FF0000"/>
                </a:solidFill>
                <a:latin typeface="Cambria" pitchFamily="18" charset="0"/>
              </a:rPr>
              <a:t>!</a:t>
            </a:r>
            <a:endParaRPr lang="ru-RU" sz="1600" b="1" dirty="0">
              <a:solidFill>
                <a:srgbClr val="0070C0"/>
              </a:solidFill>
              <a:latin typeface="Cambria" panose="02040503050406030204" pitchFamily="18" charset="0"/>
              <a:ea typeface="Batang" panose="02030600000101010101" pitchFamily="18" charset="-127"/>
            </a:endParaRPr>
          </a:p>
        </p:txBody>
      </p:sp>
      <p:pic>
        <p:nvPicPr>
          <p:cNvPr id="3074" name="Picture 2" descr="C:\Users\Zaguzina\Desktop\онлайн-безопасность-интернета-ключ-с-на-знака-замком-внутри-keyhole-147423980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3000" contrast="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59" y="2882336"/>
            <a:ext cx="1799109" cy="1338751"/>
          </a:xfrm>
          <a:prstGeom prst="rect">
            <a:avLst/>
          </a:prstGeom>
          <a:noFill/>
          <a:effectLst>
            <a:glow rad="228600">
              <a:srgbClr val="FFFF00">
                <a:alpha val="40000"/>
              </a:srgbClr>
            </a:glow>
          </a:effectLst>
        </p:spPr>
      </p:pic>
      <p:sp>
        <p:nvSpPr>
          <p:cNvPr id="7" name="Прямоугольник 6"/>
          <p:cNvSpPr/>
          <p:nvPr/>
        </p:nvSpPr>
        <p:spPr>
          <a:xfrm>
            <a:off x="473968" y="4437112"/>
            <a:ext cx="2081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  <a:latin typeface="Cambria" pitchFamily="18" charset="0"/>
              </a:rPr>
              <a:t>Обязательные </a:t>
            </a:r>
            <a:r>
              <a:rPr lang="ru-RU" sz="1200" dirty="0">
                <a:solidFill>
                  <a:srgbClr val="FF0000"/>
                </a:solidFill>
                <a:latin typeface="Cambria" pitchFamily="18" charset="0"/>
              </a:rPr>
              <a:t>условия подключения к сети </a:t>
            </a:r>
            <a:r>
              <a:rPr lang="ru-RU" sz="1200" dirty="0" smtClean="0">
                <a:solidFill>
                  <a:srgbClr val="FF0000"/>
                </a:solidFill>
                <a:latin typeface="Cambria" pitchFamily="18" charset="0"/>
              </a:rPr>
              <a:t>онлайн!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3096534" y="3440732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/>
          </a:p>
        </p:txBody>
      </p: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3060081" y="3735118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2595243"/>
            <a:ext cx="56166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  <a:latin typeface="Cambria" pitchFamily="18" charset="0"/>
              </a:rPr>
              <a:t>Подписание договора технологического присоединения на основе </a:t>
            </a:r>
            <a:r>
              <a:rPr lang="ru-RU" b="1" i="1" dirty="0" smtClean="0">
                <a:solidFill>
                  <a:prstClr val="black"/>
                </a:solidFill>
                <a:latin typeface="Cambria" pitchFamily="18" charset="0"/>
              </a:rPr>
              <a:t>оплаты счета!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  <a:latin typeface="Cambria" pitchFamily="18" charset="0"/>
              </a:rPr>
              <a:t>Заключение договора энергоснабжения через сетевую организацию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prstClr val="black"/>
                </a:solidFill>
                <a:latin typeface="Cambria" pitchFamily="18" charset="0"/>
              </a:rPr>
              <a:t>Без подписания актов со стороны заявителя</a:t>
            </a:r>
            <a:endParaRPr lang="ru-RU" dirty="0">
              <a:solidFill>
                <a:prstClr val="black"/>
              </a:solidFill>
              <a:latin typeface="Cambria" pitchFamily="18" charset="0"/>
            </a:endParaRPr>
          </a:p>
        </p:txBody>
      </p:sp>
      <p:pic>
        <p:nvPicPr>
          <p:cNvPr id="14" name="Рисунок 13" descr="21 сентября пройдет вебинар «Электронный документооборот (ЭДО) – ваше  конкурентное преимущество» - Контур.Центральный регион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21" y="2655697"/>
            <a:ext cx="1831340" cy="13564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80446" y="764704"/>
            <a:ext cx="81535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Cambria" pitchFamily="18" charset="0"/>
              </a:rPr>
              <a:t>Реформы процедуры технологического присоединения к электрическим сетям до 150 кВт</a:t>
            </a: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*</a:t>
            </a:r>
          </a:p>
          <a:p>
            <a:pPr algn="ctr"/>
            <a:endParaRPr lang="ru-RU" b="1" dirty="0">
              <a:solidFill>
                <a:srgbClr val="0070C0"/>
              </a:solidFill>
              <a:latin typeface="Cambria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prstClr val="black"/>
                </a:solidFill>
                <a:latin typeface="Cambria" pitchFamily="18" charset="0"/>
              </a:rPr>
              <a:t>Повышение </a:t>
            </a:r>
            <a:r>
              <a:rPr lang="ru-RU" dirty="0">
                <a:solidFill>
                  <a:prstClr val="black"/>
                </a:solidFill>
                <a:latin typeface="Cambria" pitchFamily="18" charset="0"/>
              </a:rPr>
              <a:t>доступности электроэнергетической инфраструктуры </a:t>
            </a:r>
            <a:br>
              <a:rPr lang="ru-RU" dirty="0">
                <a:solidFill>
                  <a:prstClr val="black"/>
                </a:solidFill>
                <a:latin typeface="Cambria" pitchFamily="18" charset="0"/>
              </a:rPr>
            </a:br>
            <a:r>
              <a:rPr lang="ru-RU" dirty="0" smtClean="0">
                <a:solidFill>
                  <a:prstClr val="black"/>
                </a:solidFill>
                <a:latin typeface="Cambria" pitchFamily="18" charset="0"/>
              </a:rPr>
              <a:t> при  сокращении </a:t>
            </a:r>
            <a:r>
              <a:rPr lang="ru-RU" dirty="0">
                <a:solidFill>
                  <a:prstClr val="black"/>
                </a:solidFill>
                <a:latin typeface="Cambria" pitchFamily="18" charset="0"/>
              </a:rPr>
              <a:t>сроков технологического присоединения;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5157192"/>
            <a:ext cx="828092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Cambria" pitchFamily="18" charset="0"/>
              </a:rPr>
              <a:t>Распостряняется: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Cambria" pitchFamily="18" charset="0"/>
              </a:rPr>
              <a:t>на физических лиц с мощностью ЭПУ до 15 кВт включительно для бытовых нужд по одному </a:t>
            </a:r>
            <a:r>
              <a:rPr lang="ru-RU" sz="1400" dirty="0" smtClean="0">
                <a:solidFill>
                  <a:prstClr val="black"/>
                </a:solidFill>
                <a:latin typeface="Cambria" pitchFamily="18" charset="0"/>
              </a:rPr>
              <a:t>источнику;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prstClr val="black"/>
                </a:solidFill>
                <a:latin typeface="Cambria" pitchFamily="18" charset="0"/>
              </a:rPr>
              <a:t>на </a:t>
            </a:r>
            <a:r>
              <a:rPr lang="ru-RU" sz="1400" dirty="0">
                <a:solidFill>
                  <a:prstClr val="black"/>
                </a:solidFill>
                <a:latin typeface="Cambria" pitchFamily="18" charset="0"/>
              </a:rPr>
              <a:t>юридических лиц или индивидуальных предпринимателей по второй или третьей категории надежности с мощностью ЭПУ до 150 кВт </a:t>
            </a:r>
            <a:r>
              <a:rPr lang="ru-RU" sz="1400" dirty="0" smtClean="0">
                <a:solidFill>
                  <a:prstClr val="black"/>
                </a:solidFill>
                <a:latin typeface="Cambria" pitchFamily="18" charset="0"/>
              </a:rPr>
              <a:t>включительно.</a:t>
            </a:r>
            <a:endParaRPr lang="ru-RU" sz="1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4947" y="4293096"/>
            <a:ext cx="8324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prstClr val="black"/>
                </a:solidFill>
                <a:latin typeface="Cambria" pitchFamily="18" charset="0"/>
              </a:rPr>
              <a:t>Обеспечение </a:t>
            </a:r>
            <a:r>
              <a:rPr lang="ru-RU" dirty="0">
                <a:solidFill>
                  <a:prstClr val="black"/>
                </a:solidFill>
                <a:latin typeface="Cambria" pitchFamily="18" charset="0"/>
              </a:rPr>
              <a:t>единых требований к качеству обслуживания </a:t>
            </a:r>
            <a:r>
              <a:rPr lang="ru-RU" dirty="0" smtClean="0">
                <a:solidFill>
                  <a:prstClr val="black"/>
                </a:solidFill>
                <a:latin typeface="Cambria" pitchFamily="18" charset="0"/>
              </a:rPr>
              <a:t>потребителей</a:t>
            </a:r>
            <a:r>
              <a:rPr lang="ru-RU" dirty="0">
                <a:solidFill>
                  <a:prstClr val="black"/>
                </a:solidFill>
                <a:latin typeface="Cambria" pitchFamily="18" charset="0"/>
              </a:rPr>
              <a:t>; 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Cambria" pitchFamily="18" charset="0"/>
              </a:rPr>
              <a:t>повышение уровня удовлетворенности потребителей качеством услуг.</a:t>
            </a:r>
          </a:p>
        </p:txBody>
      </p:sp>
    </p:spTree>
    <p:extLst>
      <p:ext uri="{BB962C8B-B14F-4D97-AF65-F5344CB8AC3E}">
        <p14:creationId xmlns:p14="http://schemas.microsoft.com/office/powerpoint/2010/main" val="31862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3060081" y="3735118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6939" y="1228110"/>
            <a:ext cx="8188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Cambria" pitchFamily="18" charset="0"/>
              </a:rPr>
              <a:t>Сетевая 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</a:rPr>
              <a:t>организация - </a:t>
            </a:r>
            <a:r>
              <a:rPr lang="ru-RU" dirty="0">
                <a:solidFill>
                  <a:srgbClr val="FF0000"/>
                </a:solidFill>
                <a:latin typeface="Cambria" pitchFamily="18" charset="0"/>
              </a:rPr>
              <a:t>как участник Целевой модели: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5985" y="1412776"/>
            <a:ext cx="797625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>
              <a:latin typeface="Cambria" pitchFamily="18" charset="0"/>
            </a:endParaRPr>
          </a:p>
          <a:p>
            <a:pPr algn="just"/>
            <a:r>
              <a:rPr lang="ru-RU" sz="1600" dirty="0" smtClean="0">
                <a:latin typeface="Cambria" pitchFamily="18" charset="0"/>
              </a:rPr>
              <a:t>Обязана  </a:t>
            </a:r>
            <a:r>
              <a:rPr lang="ru-RU" sz="1600" b="1" dirty="0">
                <a:latin typeface="Cambria" pitchFamily="18" charset="0"/>
              </a:rPr>
              <a:t>при  выполнении  </a:t>
            </a:r>
            <a:r>
              <a:rPr lang="ru-RU" sz="1600" dirty="0">
                <a:latin typeface="Cambria" pitchFamily="18" charset="0"/>
              </a:rPr>
              <a:t>мероприятий по технологическому присоединению обеспечить :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600" dirty="0" smtClean="0"/>
              <a:t>   </a:t>
            </a:r>
            <a:r>
              <a:rPr lang="ru-RU" sz="1600" dirty="0">
                <a:latin typeface="Cambria" pitchFamily="18" charset="0"/>
              </a:rPr>
              <a:t>Установку и допуск в эксплуатацию прибора учета электрической </a:t>
            </a:r>
            <a:r>
              <a:rPr lang="ru-RU" sz="1400" i="1" dirty="0">
                <a:latin typeface="Cambria" pitchFamily="18" charset="0"/>
              </a:rPr>
              <a:t>энергии (после осуществления допуска в эксплуатацию прибора учета сетевая организация не позднее окончания рабочего дня, когда был осуществлен допуск в эксплуатацию прибора учета, разместить в </a:t>
            </a:r>
            <a:r>
              <a:rPr lang="ru-RU" sz="1400" i="1" dirty="0" smtClean="0">
                <a:latin typeface="Cambria" pitchFamily="18" charset="0"/>
              </a:rPr>
              <a:t>«Личном кабинете» потребителя Акт допуска </a:t>
            </a:r>
            <a:r>
              <a:rPr lang="ru-RU" sz="1400" i="1" dirty="0">
                <a:latin typeface="Cambria" pitchFamily="18" charset="0"/>
              </a:rPr>
              <a:t>прибора учета в эксплуатацию и в течение 1 рабочего дня со дня размещения </a:t>
            </a:r>
            <a:r>
              <a:rPr lang="ru-RU" sz="1400" i="1" dirty="0" smtClean="0">
                <a:latin typeface="Cambria" pitchFamily="18" charset="0"/>
              </a:rPr>
              <a:t>уведомить </a:t>
            </a:r>
            <a:r>
              <a:rPr lang="ru-RU" sz="1400" i="1" dirty="0">
                <a:latin typeface="Cambria" pitchFamily="18" charset="0"/>
              </a:rPr>
              <a:t>заявителя и Гарантирующего поставщика</a:t>
            </a:r>
            <a:r>
              <a:rPr lang="ru-RU" sz="1400" i="1" dirty="0" smtClean="0">
                <a:latin typeface="Cambria" pitchFamily="18" charset="0"/>
              </a:rPr>
              <a:t>).</a:t>
            </a:r>
          </a:p>
          <a:p>
            <a:pPr algn="just"/>
            <a:endParaRPr lang="ru-RU" sz="1400" i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5985" y="3536434"/>
            <a:ext cx="78664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Cambria" pitchFamily="18" charset="0"/>
              </a:rPr>
              <a:t>По результатам выполнения мероприятий по технологическому присоединению составить и разместить в «Личном кабинете» потребителя подписанные УЭЦП 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Cambria" pitchFamily="18" charset="0"/>
              </a:rPr>
              <a:t> акт о выполнении технических условий;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Cambria" pitchFamily="18" charset="0"/>
              </a:rPr>
              <a:t>акт об осуществлении технологического присоединения</a:t>
            </a:r>
            <a:r>
              <a:rPr lang="ru-RU" sz="1600" dirty="0" smtClean="0">
                <a:latin typeface="Cambria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dirty="0">
              <a:latin typeface="Cambria" pitchFamily="18" charset="0"/>
            </a:endParaRPr>
          </a:p>
          <a:p>
            <a:pPr algn="just"/>
            <a:r>
              <a:rPr lang="ru-RU" sz="1600" dirty="0" smtClean="0">
                <a:latin typeface="Cambria" pitchFamily="18" charset="0"/>
              </a:rPr>
              <a:t>Не </a:t>
            </a:r>
            <a:r>
              <a:rPr lang="ru-RU" sz="1600" dirty="0">
                <a:latin typeface="Cambria" pitchFamily="18" charset="0"/>
              </a:rPr>
              <a:t>позднее окончания рабочего дня, в течение которого были составлены и размещены в «Личном кабинете» потребителя указанные документы, уведомить заявителя и Гарантирующего поставщика через Портал.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411" y="721461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mbria" pitchFamily="18" charset="0"/>
              </a:rPr>
              <a:t>Реформы процедуры технологического присоединения к электрическим сетям до 150 кВт*</a:t>
            </a:r>
            <a:endParaRPr lang="ru-RU" sz="16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1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3096534" y="3440732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/>
          </a:p>
        </p:txBody>
      </p: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3060081" y="3735118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1266" y="4914042"/>
            <a:ext cx="78931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0"/>
              </a:spcBef>
            </a:pP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Данная Целевая модель предусматривает </a:t>
            </a: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процесс технологического присоединения 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к электрическим сетям в течение </a:t>
            </a:r>
            <a:r>
              <a:rPr lang="ru-RU" sz="1600" b="1" dirty="0">
                <a:solidFill>
                  <a:prstClr val="black"/>
                </a:solidFill>
                <a:latin typeface="Cambria" pitchFamily="18" charset="0"/>
              </a:rPr>
              <a:t>85 дней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, в том числе: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заключение 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договора об осуществлении технологического присоединения к электрическим сетям - в течение 10 дней;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выполнение работ - в течение 70 дней;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оформление факта технологического присоединения - в течение 5 </a:t>
            </a: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дней</a:t>
            </a:r>
            <a:endParaRPr lang="ru-RU" sz="1600" dirty="0">
              <a:latin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4720" y="764704"/>
            <a:ext cx="8575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ambria" pitchFamily="18" charset="0"/>
              </a:rPr>
              <a:t>Реформы процедуры технологического присоединения к электрическим сетям до 150 кВт</a:t>
            </a:r>
            <a:r>
              <a:rPr lang="ru-RU" b="1" dirty="0" smtClean="0">
                <a:solidFill>
                  <a:srgbClr val="002060"/>
                </a:solidFill>
                <a:latin typeface="Cambria" pitchFamily="18" charset="0"/>
              </a:rPr>
              <a:t>*</a:t>
            </a:r>
          </a:p>
          <a:p>
            <a:pPr algn="ctr"/>
            <a:endParaRPr lang="ru-RU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308120"/>
            <a:ext cx="823661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ambria" pitchFamily="18" charset="0"/>
              </a:rPr>
              <a:t>Гарантирующий поставщик - </a:t>
            </a:r>
            <a:r>
              <a:rPr lang="ru-RU" dirty="0">
                <a:solidFill>
                  <a:srgbClr val="FF0000"/>
                </a:solidFill>
                <a:latin typeface="Cambria" pitchFamily="18" charset="0"/>
              </a:rPr>
              <a:t>как участник Целевой 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</a:rPr>
              <a:t>модели :</a:t>
            </a:r>
          </a:p>
          <a:p>
            <a:pPr algn="ctr"/>
            <a:endParaRPr lang="ru-RU" dirty="0" smtClean="0">
              <a:solidFill>
                <a:srgbClr val="FF0000"/>
              </a:solidFill>
              <a:latin typeface="Cambria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при  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наличии замечаний  относительно заявки и документов в течении 5-ти рабочих дней с даты заявки направляет в сетевую организацию и размещает на Портале в Личном кабинете Заявителя информацию «О приостановлении рассмотрения документов с указанием причин».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в 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течении </a:t>
            </a: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10-ти 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рабочих дней с даты заявки, подготавливает и размещает в Личном кабинете потребителя Проект договора энергоснабжения, обеспечивающего продажу электрической энергии (мощности) на розничном рынке, подписанный </a:t>
            </a: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УЭЦП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Договор энергоснабжения 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признается заключенным со дня размещения сетевой организацией </a:t>
            </a: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Акта </a:t>
            </a:r>
            <a:r>
              <a:rPr lang="ru-RU" sz="1600" dirty="0">
                <a:solidFill>
                  <a:prstClr val="black"/>
                </a:solidFill>
                <a:latin typeface="Cambria" pitchFamily="18" charset="0"/>
              </a:rPr>
              <a:t>об осуществлении технологического присоединения, подписанного со стороны сетевой организации, в Личном кабинете потребителя</a:t>
            </a:r>
            <a:r>
              <a:rPr lang="ru-RU" sz="1600" dirty="0" smtClean="0">
                <a:solidFill>
                  <a:prstClr val="black"/>
                </a:solidFill>
                <a:latin typeface="Cambria" pitchFamily="18" charset="0"/>
              </a:rPr>
              <a:t>.</a:t>
            </a:r>
            <a:endParaRPr lang="ru-RU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2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395536" y="1988840"/>
            <a:ext cx="843458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latin typeface="Cambria" panose="02040503050406030204" pitchFamily="18" charset="0"/>
                <a:cs typeface="+mn-cs"/>
              </a:rPr>
              <a:t>Налаживание информационного взаимодействия по вопросу присоединения к электрическим сетям, таким образом, чтобы выделение земельных участков для размещения объектов малого бизнеса осуществлялось с учетом возможности осуществления технологического присоединения с наименьшими затратами для </a:t>
            </a:r>
            <a:r>
              <a:rPr lang="ru-RU" sz="1800" dirty="0" smtClean="0">
                <a:latin typeface="Cambria" panose="02040503050406030204" pitchFamily="18" charset="0"/>
                <a:cs typeface="+mn-cs"/>
              </a:rPr>
              <a:t>заявителей;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800" dirty="0" smtClean="0">
              <a:latin typeface="Cambria" panose="02040503050406030204" pitchFamily="18" charset="0"/>
              <a:cs typeface="+mn-cs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Cambria" panose="02040503050406030204" pitchFamily="18" charset="0"/>
                <a:cs typeface="+mn-cs"/>
              </a:rPr>
              <a:t>Синхронизация </a:t>
            </a:r>
            <a:r>
              <a:rPr lang="ru-RU" sz="1800" dirty="0">
                <a:latin typeface="Cambria" panose="02040503050406030204" pitchFamily="18" charset="0"/>
                <a:cs typeface="+mn-cs"/>
              </a:rPr>
              <a:t>процессов разработки и согласования документов территориального планирования, с целью оптимизации затрат на осуществление технологического присоединения новых объектов, в </a:t>
            </a:r>
            <a:r>
              <a:rPr lang="ru-RU" sz="1800" dirty="0" err="1">
                <a:latin typeface="Cambria" panose="02040503050406030204" pitchFamily="18" charset="0"/>
                <a:cs typeface="+mn-cs"/>
              </a:rPr>
              <a:t>т.ч</a:t>
            </a:r>
            <a:r>
              <a:rPr lang="ru-RU" sz="1800" dirty="0">
                <a:latin typeface="Cambria" panose="02040503050406030204" pitchFamily="18" charset="0"/>
                <a:cs typeface="+mn-cs"/>
              </a:rPr>
              <a:t>. на вновь выделенных земельных участках. </a:t>
            </a:r>
          </a:p>
        </p:txBody>
      </p: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3060081" y="3735118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0872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</a:rPr>
              <a:t>Взаимодействие муниципальных органов и сетевых организаций, направленное на улучшение доступности энергетической инфраструктуры </a:t>
            </a:r>
          </a:p>
        </p:txBody>
      </p:sp>
    </p:spTree>
    <p:extLst>
      <p:ext uri="{BB962C8B-B14F-4D97-AF65-F5344CB8AC3E}">
        <p14:creationId xmlns:p14="http://schemas.microsoft.com/office/powerpoint/2010/main" val="30684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"/>
          <p:cNvSpPr txBox="1">
            <a:spLocks noChangeArrowheads="1"/>
          </p:cNvSpPr>
          <p:nvPr/>
        </p:nvSpPr>
        <p:spPr bwMode="auto">
          <a:xfrm>
            <a:off x="539552" y="1772423"/>
            <a:ext cx="8136904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Субсидии на возмещение части затрат на осуществление технологического присоединения к </a:t>
            </a:r>
            <a:r>
              <a:rPr lang="ru-RU" sz="1800" dirty="0" smtClean="0">
                <a:latin typeface="Cambria" panose="02040503050406030204" pitchFamily="18" charset="0"/>
                <a:ea typeface="Batang" panose="02030600000101010101" pitchFamily="18" charset="-127"/>
              </a:rPr>
              <a:t>сетям инженерно-технического обеспечения;</a:t>
            </a:r>
          </a:p>
          <a:p>
            <a:pPr algn="just"/>
            <a:endParaRPr lang="ru-RU" sz="1800" dirty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Максимальная сумма субсидии - 1,8 млн </a:t>
            </a:r>
            <a:r>
              <a:rPr lang="ru-RU" sz="1800" dirty="0" smtClean="0">
                <a:latin typeface="Cambria" panose="02040503050406030204" pitchFamily="18" charset="0"/>
                <a:ea typeface="Batang" panose="02030600000101010101" pitchFamily="18" charset="-127"/>
              </a:rPr>
              <a:t>рублей;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800" dirty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Компенсируется </a:t>
            </a:r>
            <a:r>
              <a:rPr lang="ru-RU" sz="1800" dirty="0" smtClean="0">
                <a:latin typeface="Cambria" panose="02040503050406030204" pitchFamily="18" charset="0"/>
                <a:ea typeface="Batang" panose="02030600000101010101" pitchFamily="18" charset="-127"/>
              </a:rPr>
              <a:t>от 30%-90% (в зависимости от региональных особенностей) от </a:t>
            </a:r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фактически произведенных и документально подтвержденных затрат на </a:t>
            </a:r>
            <a:r>
              <a:rPr lang="ru-RU" sz="1800" dirty="0" smtClean="0">
                <a:latin typeface="Cambria" panose="02040503050406030204" pitchFamily="18" charset="0"/>
                <a:ea typeface="Batang" panose="02030600000101010101" pitchFamily="18" charset="-127"/>
              </a:rPr>
              <a:t>технологическое присоединение</a:t>
            </a:r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;</a:t>
            </a:r>
            <a:endParaRPr lang="ru-RU" sz="1800" dirty="0" smtClean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800" dirty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Возмещаются </a:t>
            </a:r>
            <a:r>
              <a:rPr lang="ru-RU" sz="1800" dirty="0" smtClean="0">
                <a:latin typeface="Cambria" panose="02040503050406030204" pitchFamily="18" charset="0"/>
                <a:ea typeface="Batang" panose="02030600000101010101" pitchFamily="18" charset="-127"/>
              </a:rPr>
              <a:t>документально подтвержденные, фактически </a:t>
            </a:r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понесенные затраты, согласно технических условий на присоединение (подключение) к инженерным </a:t>
            </a:r>
            <a:r>
              <a:rPr lang="ru-RU" sz="1800" dirty="0" smtClean="0">
                <a:latin typeface="Cambria" panose="02040503050406030204" pitchFamily="18" charset="0"/>
                <a:ea typeface="Batang" panose="02030600000101010101" pitchFamily="18" charset="-127"/>
              </a:rPr>
              <a:t>сетям;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800" dirty="0">
              <a:latin typeface="Cambria" panose="02040503050406030204" pitchFamily="18" charset="0"/>
              <a:ea typeface="Batang" panose="02030600000101010101" pitchFamily="18" charset="-127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Получателю необходимо осуществить технологическое подключение в том году, когда была получена субсидия.</a:t>
            </a:r>
          </a:p>
          <a:p>
            <a:pPr algn="just"/>
            <a:r>
              <a:rPr lang="ru-RU" sz="1800" dirty="0">
                <a:latin typeface="Cambria" panose="02040503050406030204" pitchFamily="18" charset="0"/>
                <a:ea typeface="Batang" panose="02030600000101010101" pitchFamily="18" charset="-127"/>
              </a:rPr>
              <a:t> </a:t>
            </a:r>
          </a:p>
        </p:txBody>
      </p: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3060081" y="3735118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836712"/>
            <a:ext cx="85689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Cambria" panose="02040503050406030204" pitchFamily="18" charset="0"/>
              </a:rPr>
              <a:t>Субсидии субъектам деятельности в сфере промышленности на технологическое </a:t>
            </a:r>
            <a:r>
              <a:rPr lang="ru-RU" sz="22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присоединение</a:t>
            </a:r>
            <a:endParaRPr lang="ru-RU" sz="22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73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flipH="1">
            <a:off x="945174" y="57151"/>
            <a:ext cx="5904034" cy="5746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49A2"/>
                </a:solidFill>
                <a:latin typeface="Arial" pitchFamily="34" charset="0"/>
                <a:cs typeface="Arial" pitchFamily="34" charset="0"/>
              </a:rPr>
              <a:t>ТП «Энергосбыт Бурятии» АО «Читаэнергосбыт» </a:t>
            </a:r>
          </a:p>
        </p:txBody>
      </p:sp>
      <p:pic>
        <p:nvPicPr>
          <p:cNvPr id="614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0" y="19052"/>
            <a:ext cx="700454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671513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690563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6664325"/>
            <a:ext cx="914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6707188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3060081" y="3735118"/>
            <a:ext cx="362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buFont typeface="Arial" charset="0"/>
              <a:buNone/>
              <a:defRPr sz="1600"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latin typeface="Calibri" pitchFamily="34" charset="0"/>
              </a:defRPr>
            </a:lvl9pPr>
          </a:lstStyle>
          <a:p>
            <a:r>
              <a:rPr lang="ru-RU" altLang="ru-RU" sz="1200" dirty="0"/>
              <a:t>  </a:t>
            </a:r>
            <a:endParaRPr lang="ru-RU" altLang="ru-RU" sz="1200" i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39752" y="3244334"/>
            <a:ext cx="46085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  <a:latin typeface="Cambria" pitchFamily="18" charset="0"/>
              </a:rPr>
              <a:t>Спасибо за внимание! </a:t>
            </a:r>
            <a:endParaRPr lang="ru-RU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3504</TotalTime>
  <Words>704</Words>
  <Application>Microsoft Office PowerPoint</Application>
  <PresentationFormat>Экран (4:3)</PresentationFormat>
  <Paragraphs>95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Batang</vt:lpstr>
      <vt:lpstr>Calibri</vt:lpstr>
      <vt:lpstr>Cambria</vt:lpstr>
      <vt:lpstr>PFDinTextCondPro-Medium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Zaguzina</dc:creator>
  <cp:lastModifiedBy>IAN</cp:lastModifiedBy>
  <cp:revision>339</cp:revision>
  <cp:lastPrinted>2021-06-09T06:39:36Z</cp:lastPrinted>
  <dcterms:created xsi:type="dcterms:W3CDTF">2018-05-17T01:20:14Z</dcterms:created>
  <dcterms:modified xsi:type="dcterms:W3CDTF">2021-06-10T01:40:18Z</dcterms:modified>
</cp:coreProperties>
</file>