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88" r:id="rId2"/>
    <p:sldId id="279" r:id="rId3"/>
    <p:sldId id="289" r:id="rId4"/>
    <p:sldId id="302" r:id="rId5"/>
    <p:sldId id="293" r:id="rId6"/>
    <p:sldId id="294" r:id="rId7"/>
    <p:sldId id="304" r:id="rId8"/>
    <p:sldId id="303" r:id="rId9"/>
    <p:sldId id="301" r:id="rId10"/>
    <p:sldId id="300" r:id="rId11"/>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97" userDrawn="1">
          <p15:clr>
            <a:srgbClr val="A4A3A4"/>
          </p15:clr>
        </p15:guide>
        <p15:guide id="2" pos="2113" userDrawn="1">
          <p15:clr>
            <a:srgbClr val="A4A3A4"/>
          </p15:clr>
        </p15:guide>
        <p15:guide id="3" orient="horz" pos="3126" userDrawn="1">
          <p15:clr>
            <a:srgbClr val="A4A3A4"/>
          </p15:clr>
        </p15:guide>
        <p15:guide id="4"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4AF49B"/>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58" autoAdjust="0"/>
  </p:normalViewPr>
  <p:slideViewPr>
    <p:cSldViewPr>
      <p:cViewPr varScale="1">
        <p:scale>
          <a:sx n="110" d="100"/>
          <a:sy n="110" d="100"/>
        </p:scale>
        <p:origin x="1644" y="78"/>
      </p:cViewPr>
      <p:guideLst>
        <p:guide orient="horz" pos="2160"/>
        <p:guide pos="2880"/>
      </p:guideLst>
    </p:cSldViewPr>
  </p:slideViewPr>
  <p:notesTextViewPr>
    <p:cViewPr>
      <p:scale>
        <a:sx n="100" d="100"/>
        <a:sy n="100" d="100"/>
      </p:scale>
      <p:origin x="0" y="0"/>
    </p:cViewPr>
  </p:notesTextViewPr>
  <p:notesViewPr>
    <p:cSldViewPr>
      <p:cViewPr varScale="1">
        <p:scale>
          <a:sx n="75" d="100"/>
          <a:sy n="75" d="100"/>
        </p:scale>
        <p:origin x="-3726" y="-84"/>
      </p:cViewPr>
      <p:guideLst>
        <p:guide orient="horz" pos="3097"/>
        <p:guide pos="2113"/>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45659" cy="496332"/>
          </a:xfrm>
          <a:prstGeom prst="rect">
            <a:avLst/>
          </a:prstGeom>
        </p:spPr>
        <p:txBody>
          <a:bodyPr vert="horz" lIns="91438" tIns="45719" rIns="91438" bIns="45719" rtlCol="0"/>
          <a:lstStyle>
            <a:lvl1pPr algn="l">
              <a:defRPr sz="1200"/>
            </a:lvl1pPr>
          </a:lstStyle>
          <a:p>
            <a:endParaRPr lang="ru-RU"/>
          </a:p>
        </p:txBody>
      </p:sp>
      <p:sp>
        <p:nvSpPr>
          <p:cNvPr id="3" name="Дата 2"/>
          <p:cNvSpPr>
            <a:spLocks noGrp="1"/>
          </p:cNvSpPr>
          <p:nvPr>
            <p:ph type="dt" idx="1"/>
          </p:nvPr>
        </p:nvSpPr>
        <p:spPr>
          <a:xfrm>
            <a:off x="3850443" y="0"/>
            <a:ext cx="2945659" cy="496332"/>
          </a:xfrm>
          <a:prstGeom prst="rect">
            <a:avLst/>
          </a:prstGeom>
        </p:spPr>
        <p:txBody>
          <a:bodyPr vert="horz" lIns="91438" tIns="45719" rIns="91438" bIns="45719" rtlCol="0"/>
          <a:lstStyle>
            <a:lvl1pPr algn="r">
              <a:defRPr sz="1200"/>
            </a:lvl1pPr>
          </a:lstStyle>
          <a:p>
            <a:fld id="{D6C988AD-EC7F-4610-879C-9949A22D88D2}" type="datetimeFigureOut">
              <a:rPr lang="ru-RU" smtClean="0"/>
              <a:t>10.06.2021</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8" tIns="45719" rIns="91438" bIns="45719" rtlCol="0" anchor="ctr"/>
          <a:lstStyle/>
          <a:p>
            <a:endParaRPr lang="ru-RU"/>
          </a:p>
        </p:txBody>
      </p:sp>
      <p:sp>
        <p:nvSpPr>
          <p:cNvPr id="5" name="Заметки 4"/>
          <p:cNvSpPr>
            <a:spLocks noGrp="1"/>
          </p:cNvSpPr>
          <p:nvPr>
            <p:ph type="body" sz="quarter" idx="3"/>
          </p:nvPr>
        </p:nvSpPr>
        <p:spPr>
          <a:xfrm>
            <a:off x="679768" y="4715154"/>
            <a:ext cx="5438140" cy="4466987"/>
          </a:xfrm>
          <a:prstGeom prst="rect">
            <a:avLst/>
          </a:prstGeom>
        </p:spPr>
        <p:txBody>
          <a:bodyPr vert="horz" lIns="91438" tIns="45719" rIns="91438" bIns="45719"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428584"/>
            <a:ext cx="2945659" cy="496332"/>
          </a:xfrm>
          <a:prstGeom prst="rect">
            <a:avLst/>
          </a:prstGeom>
        </p:spPr>
        <p:txBody>
          <a:bodyPr vert="horz" lIns="91438" tIns="45719" rIns="91438" bIns="45719"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28584"/>
            <a:ext cx="2945659" cy="496332"/>
          </a:xfrm>
          <a:prstGeom prst="rect">
            <a:avLst/>
          </a:prstGeom>
        </p:spPr>
        <p:txBody>
          <a:bodyPr vert="horz" lIns="91438" tIns="45719" rIns="91438" bIns="45719" rtlCol="0" anchor="b"/>
          <a:lstStyle>
            <a:lvl1pPr algn="r">
              <a:defRPr sz="1200"/>
            </a:lvl1pPr>
          </a:lstStyle>
          <a:p>
            <a:fld id="{06276FB1-CEB7-4A2E-A081-8884FC81C8BC}" type="slidenum">
              <a:rPr lang="ru-RU" smtClean="0"/>
              <a:t>‹#›</a:t>
            </a:fld>
            <a:endParaRPr lang="ru-RU"/>
          </a:p>
        </p:txBody>
      </p:sp>
    </p:spTree>
    <p:extLst>
      <p:ext uri="{BB962C8B-B14F-4D97-AF65-F5344CB8AC3E}">
        <p14:creationId xmlns:p14="http://schemas.microsoft.com/office/powerpoint/2010/main" val="308659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раз слайда 1"/>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18436"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35" indent="-285744">
              <a:defRPr>
                <a:solidFill>
                  <a:schemeClr val="tx1"/>
                </a:solidFill>
                <a:latin typeface="Calibri" pitchFamily="34" charset="0"/>
              </a:defRPr>
            </a:lvl2pPr>
            <a:lvl3pPr marL="1142977" indent="-228596">
              <a:defRPr>
                <a:solidFill>
                  <a:schemeClr val="tx1"/>
                </a:solidFill>
                <a:latin typeface="Calibri" pitchFamily="34" charset="0"/>
              </a:defRPr>
            </a:lvl3pPr>
            <a:lvl4pPr marL="1600168" indent="-228596">
              <a:defRPr>
                <a:solidFill>
                  <a:schemeClr val="tx1"/>
                </a:solidFill>
                <a:latin typeface="Calibri" pitchFamily="34" charset="0"/>
              </a:defRPr>
            </a:lvl4pPr>
            <a:lvl5pPr marL="2057359" indent="-228596">
              <a:defRPr>
                <a:solidFill>
                  <a:schemeClr val="tx1"/>
                </a:solidFill>
                <a:latin typeface="Calibri" pitchFamily="34" charset="0"/>
              </a:defRPr>
            </a:lvl5pPr>
            <a:lvl6pPr marL="2514550" indent="-228596" eaLnBrk="0" fontAlgn="base" hangingPunct="0">
              <a:spcBef>
                <a:spcPct val="0"/>
              </a:spcBef>
              <a:spcAft>
                <a:spcPct val="0"/>
              </a:spcAft>
              <a:defRPr>
                <a:solidFill>
                  <a:schemeClr val="tx1"/>
                </a:solidFill>
                <a:latin typeface="Calibri" pitchFamily="34" charset="0"/>
              </a:defRPr>
            </a:lvl6pPr>
            <a:lvl7pPr marL="2971741" indent="-228596" eaLnBrk="0" fontAlgn="base" hangingPunct="0">
              <a:spcBef>
                <a:spcPct val="0"/>
              </a:spcBef>
              <a:spcAft>
                <a:spcPct val="0"/>
              </a:spcAft>
              <a:defRPr>
                <a:solidFill>
                  <a:schemeClr val="tx1"/>
                </a:solidFill>
                <a:latin typeface="Calibri" pitchFamily="34" charset="0"/>
              </a:defRPr>
            </a:lvl7pPr>
            <a:lvl8pPr marL="3428932" indent="-228596" eaLnBrk="0" fontAlgn="base" hangingPunct="0">
              <a:spcBef>
                <a:spcPct val="0"/>
              </a:spcBef>
              <a:spcAft>
                <a:spcPct val="0"/>
              </a:spcAft>
              <a:defRPr>
                <a:solidFill>
                  <a:schemeClr val="tx1"/>
                </a:solidFill>
                <a:latin typeface="Calibri" pitchFamily="34" charset="0"/>
              </a:defRPr>
            </a:lvl8pPr>
            <a:lvl9pPr marL="3886122" indent="-228596" eaLnBrk="0" fontAlgn="base" hangingPunct="0">
              <a:spcBef>
                <a:spcPct val="0"/>
              </a:spcBef>
              <a:spcAft>
                <a:spcPct val="0"/>
              </a:spcAft>
              <a:defRPr>
                <a:solidFill>
                  <a:schemeClr val="tx1"/>
                </a:solidFill>
                <a:latin typeface="Calibri" pitchFamily="34" charset="0"/>
              </a:defRPr>
            </a:lvl9pPr>
          </a:lstStyle>
          <a:p>
            <a:fld id="{A267B1EA-F7C3-49C4-A8C7-587E28186D00}" type="slidenum">
              <a:rPr lang="ru-RU" altLang="ru-RU" smtClean="0"/>
              <a:pPr/>
              <a:t>2</a:t>
            </a:fld>
            <a:endParaRPr lang="ru-RU" altLang="ru-RU" smtClean="0"/>
          </a:p>
        </p:txBody>
      </p:sp>
    </p:spTree>
    <p:extLst>
      <p:ext uri="{BB962C8B-B14F-4D97-AF65-F5344CB8AC3E}">
        <p14:creationId xmlns:p14="http://schemas.microsoft.com/office/powerpoint/2010/main" val="1464971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раз слайда 1"/>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18436"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35" indent="-285744">
              <a:defRPr>
                <a:solidFill>
                  <a:schemeClr val="tx1"/>
                </a:solidFill>
                <a:latin typeface="Calibri" pitchFamily="34" charset="0"/>
              </a:defRPr>
            </a:lvl2pPr>
            <a:lvl3pPr marL="1142977" indent="-228596">
              <a:defRPr>
                <a:solidFill>
                  <a:schemeClr val="tx1"/>
                </a:solidFill>
                <a:latin typeface="Calibri" pitchFamily="34" charset="0"/>
              </a:defRPr>
            </a:lvl3pPr>
            <a:lvl4pPr marL="1600168" indent="-228596">
              <a:defRPr>
                <a:solidFill>
                  <a:schemeClr val="tx1"/>
                </a:solidFill>
                <a:latin typeface="Calibri" pitchFamily="34" charset="0"/>
              </a:defRPr>
            </a:lvl4pPr>
            <a:lvl5pPr marL="2057359" indent="-228596">
              <a:defRPr>
                <a:solidFill>
                  <a:schemeClr val="tx1"/>
                </a:solidFill>
                <a:latin typeface="Calibri" pitchFamily="34" charset="0"/>
              </a:defRPr>
            </a:lvl5pPr>
            <a:lvl6pPr marL="2514550" indent="-228596" eaLnBrk="0" fontAlgn="base" hangingPunct="0">
              <a:spcBef>
                <a:spcPct val="0"/>
              </a:spcBef>
              <a:spcAft>
                <a:spcPct val="0"/>
              </a:spcAft>
              <a:defRPr>
                <a:solidFill>
                  <a:schemeClr val="tx1"/>
                </a:solidFill>
                <a:latin typeface="Calibri" pitchFamily="34" charset="0"/>
              </a:defRPr>
            </a:lvl6pPr>
            <a:lvl7pPr marL="2971741" indent="-228596" eaLnBrk="0" fontAlgn="base" hangingPunct="0">
              <a:spcBef>
                <a:spcPct val="0"/>
              </a:spcBef>
              <a:spcAft>
                <a:spcPct val="0"/>
              </a:spcAft>
              <a:defRPr>
                <a:solidFill>
                  <a:schemeClr val="tx1"/>
                </a:solidFill>
                <a:latin typeface="Calibri" pitchFamily="34" charset="0"/>
              </a:defRPr>
            </a:lvl7pPr>
            <a:lvl8pPr marL="3428932" indent="-228596" eaLnBrk="0" fontAlgn="base" hangingPunct="0">
              <a:spcBef>
                <a:spcPct val="0"/>
              </a:spcBef>
              <a:spcAft>
                <a:spcPct val="0"/>
              </a:spcAft>
              <a:defRPr>
                <a:solidFill>
                  <a:schemeClr val="tx1"/>
                </a:solidFill>
                <a:latin typeface="Calibri" pitchFamily="34" charset="0"/>
              </a:defRPr>
            </a:lvl8pPr>
            <a:lvl9pPr marL="3886122" indent="-228596" eaLnBrk="0" fontAlgn="base" hangingPunct="0">
              <a:spcBef>
                <a:spcPct val="0"/>
              </a:spcBef>
              <a:spcAft>
                <a:spcPct val="0"/>
              </a:spcAft>
              <a:defRPr>
                <a:solidFill>
                  <a:schemeClr val="tx1"/>
                </a:solidFill>
                <a:latin typeface="Calibri" pitchFamily="34" charset="0"/>
              </a:defRPr>
            </a:lvl9pPr>
          </a:lstStyle>
          <a:p>
            <a:fld id="{A267B1EA-F7C3-49C4-A8C7-587E28186D00}" type="slidenum">
              <a:rPr lang="ru-RU" altLang="ru-RU" smtClean="0"/>
              <a:pPr/>
              <a:t>3</a:t>
            </a:fld>
            <a:endParaRPr lang="ru-RU" altLang="ru-RU" smtClean="0"/>
          </a:p>
        </p:txBody>
      </p:sp>
    </p:spTree>
    <p:extLst>
      <p:ext uri="{BB962C8B-B14F-4D97-AF65-F5344CB8AC3E}">
        <p14:creationId xmlns:p14="http://schemas.microsoft.com/office/powerpoint/2010/main" val="1464971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раз слайда 1"/>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18436"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35" indent="-285744">
              <a:defRPr>
                <a:solidFill>
                  <a:schemeClr val="tx1"/>
                </a:solidFill>
                <a:latin typeface="Calibri" pitchFamily="34" charset="0"/>
              </a:defRPr>
            </a:lvl2pPr>
            <a:lvl3pPr marL="1142977" indent="-228596">
              <a:defRPr>
                <a:solidFill>
                  <a:schemeClr val="tx1"/>
                </a:solidFill>
                <a:latin typeface="Calibri" pitchFamily="34" charset="0"/>
              </a:defRPr>
            </a:lvl3pPr>
            <a:lvl4pPr marL="1600168" indent="-228596">
              <a:defRPr>
                <a:solidFill>
                  <a:schemeClr val="tx1"/>
                </a:solidFill>
                <a:latin typeface="Calibri" pitchFamily="34" charset="0"/>
              </a:defRPr>
            </a:lvl4pPr>
            <a:lvl5pPr marL="2057359" indent="-228596">
              <a:defRPr>
                <a:solidFill>
                  <a:schemeClr val="tx1"/>
                </a:solidFill>
                <a:latin typeface="Calibri" pitchFamily="34" charset="0"/>
              </a:defRPr>
            </a:lvl5pPr>
            <a:lvl6pPr marL="2514550" indent="-228596" eaLnBrk="0" fontAlgn="base" hangingPunct="0">
              <a:spcBef>
                <a:spcPct val="0"/>
              </a:spcBef>
              <a:spcAft>
                <a:spcPct val="0"/>
              </a:spcAft>
              <a:defRPr>
                <a:solidFill>
                  <a:schemeClr val="tx1"/>
                </a:solidFill>
                <a:latin typeface="Calibri" pitchFamily="34" charset="0"/>
              </a:defRPr>
            </a:lvl6pPr>
            <a:lvl7pPr marL="2971741" indent="-228596" eaLnBrk="0" fontAlgn="base" hangingPunct="0">
              <a:spcBef>
                <a:spcPct val="0"/>
              </a:spcBef>
              <a:spcAft>
                <a:spcPct val="0"/>
              </a:spcAft>
              <a:defRPr>
                <a:solidFill>
                  <a:schemeClr val="tx1"/>
                </a:solidFill>
                <a:latin typeface="Calibri" pitchFamily="34" charset="0"/>
              </a:defRPr>
            </a:lvl7pPr>
            <a:lvl8pPr marL="3428932" indent="-228596" eaLnBrk="0" fontAlgn="base" hangingPunct="0">
              <a:spcBef>
                <a:spcPct val="0"/>
              </a:spcBef>
              <a:spcAft>
                <a:spcPct val="0"/>
              </a:spcAft>
              <a:defRPr>
                <a:solidFill>
                  <a:schemeClr val="tx1"/>
                </a:solidFill>
                <a:latin typeface="Calibri" pitchFamily="34" charset="0"/>
              </a:defRPr>
            </a:lvl8pPr>
            <a:lvl9pPr marL="3886122" indent="-228596" eaLnBrk="0" fontAlgn="base" hangingPunct="0">
              <a:spcBef>
                <a:spcPct val="0"/>
              </a:spcBef>
              <a:spcAft>
                <a:spcPct val="0"/>
              </a:spcAft>
              <a:defRPr>
                <a:solidFill>
                  <a:schemeClr val="tx1"/>
                </a:solidFill>
                <a:latin typeface="Calibri" pitchFamily="34" charset="0"/>
              </a:defRPr>
            </a:lvl9pPr>
          </a:lstStyle>
          <a:p>
            <a:fld id="{A267B1EA-F7C3-49C4-A8C7-587E28186D00}" type="slidenum">
              <a:rPr lang="ru-RU" altLang="ru-RU" smtClean="0"/>
              <a:pPr/>
              <a:t>4</a:t>
            </a:fld>
            <a:endParaRPr lang="ru-RU" altLang="ru-RU" smtClean="0"/>
          </a:p>
        </p:txBody>
      </p:sp>
    </p:spTree>
    <p:extLst>
      <p:ext uri="{BB962C8B-B14F-4D97-AF65-F5344CB8AC3E}">
        <p14:creationId xmlns:p14="http://schemas.microsoft.com/office/powerpoint/2010/main" val="1464971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раз слайда 1"/>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18436"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35" indent="-285744">
              <a:defRPr>
                <a:solidFill>
                  <a:schemeClr val="tx1"/>
                </a:solidFill>
                <a:latin typeface="Calibri" pitchFamily="34" charset="0"/>
              </a:defRPr>
            </a:lvl2pPr>
            <a:lvl3pPr marL="1142977" indent="-228596">
              <a:defRPr>
                <a:solidFill>
                  <a:schemeClr val="tx1"/>
                </a:solidFill>
                <a:latin typeface="Calibri" pitchFamily="34" charset="0"/>
              </a:defRPr>
            </a:lvl3pPr>
            <a:lvl4pPr marL="1600168" indent="-228596">
              <a:defRPr>
                <a:solidFill>
                  <a:schemeClr val="tx1"/>
                </a:solidFill>
                <a:latin typeface="Calibri" pitchFamily="34" charset="0"/>
              </a:defRPr>
            </a:lvl4pPr>
            <a:lvl5pPr marL="2057359" indent="-228596">
              <a:defRPr>
                <a:solidFill>
                  <a:schemeClr val="tx1"/>
                </a:solidFill>
                <a:latin typeface="Calibri" pitchFamily="34" charset="0"/>
              </a:defRPr>
            </a:lvl5pPr>
            <a:lvl6pPr marL="2514550" indent="-228596" eaLnBrk="0" fontAlgn="base" hangingPunct="0">
              <a:spcBef>
                <a:spcPct val="0"/>
              </a:spcBef>
              <a:spcAft>
                <a:spcPct val="0"/>
              </a:spcAft>
              <a:defRPr>
                <a:solidFill>
                  <a:schemeClr val="tx1"/>
                </a:solidFill>
                <a:latin typeface="Calibri" pitchFamily="34" charset="0"/>
              </a:defRPr>
            </a:lvl6pPr>
            <a:lvl7pPr marL="2971741" indent="-228596" eaLnBrk="0" fontAlgn="base" hangingPunct="0">
              <a:spcBef>
                <a:spcPct val="0"/>
              </a:spcBef>
              <a:spcAft>
                <a:spcPct val="0"/>
              </a:spcAft>
              <a:defRPr>
                <a:solidFill>
                  <a:schemeClr val="tx1"/>
                </a:solidFill>
                <a:latin typeface="Calibri" pitchFamily="34" charset="0"/>
              </a:defRPr>
            </a:lvl7pPr>
            <a:lvl8pPr marL="3428932" indent="-228596" eaLnBrk="0" fontAlgn="base" hangingPunct="0">
              <a:spcBef>
                <a:spcPct val="0"/>
              </a:spcBef>
              <a:spcAft>
                <a:spcPct val="0"/>
              </a:spcAft>
              <a:defRPr>
                <a:solidFill>
                  <a:schemeClr val="tx1"/>
                </a:solidFill>
                <a:latin typeface="Calibri" pitchFamily="34" charset="0"/>
              </a:defRPr>
            </a:lvl8pPr>
            <a:lvl9pPr marL="3886122" indent="-228596" eaLnBrk="0" fontAlgn="base" hangingPunct="0">
              <a:spcBef>
                <a:spcPct val="0"/>
              </a:spcBef>
              <a:spcAft>
                <a:spcPct val="0"/>
              </a:spcAft>
              <a:defRPr>
                <a:solidFill>
                  <a:schemeClr val="tx1"/>
                </a:solidFill>
                <a:latin typeface="Calibri" pitchFamily="34" charset="0"/>
              </a:defRPr>
            </a:lvl9pPr>
          </a:lstStyle>
          <a:p>
            <a:fld id="{A267B1EA-F7C3-49C4-A8C7-587E28186D00}" type="slidenum">
              <a:rPr lang="ru-RU" altLang="ru-RU" smtClean="0"/>
              <a:pPr/>
              <a:t>5</a:t>
            </a:fld>
            <a:endParaRPr lang="ru-RU" altLang="ru-RU" smtClean="0"/>
          </a:p>
        </p:txBody>
      </p:sp>
    </p:spTree>
    <p:extLst>
      <p:ext uri="{BB962C8B-B14F-4D97-AF65-F5344CB8AC3E}">
        <p14:creationId xmlns:p14="http://schemas.microsoft.com/office/powerpoint/2010/main" val="1464971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раз слайда 1"/>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18436"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35" indent="-285744">
              <a:defRPr>
                <a:solidFill>
                  <a:schemeClr val="tx1"/>
                </a:solidFill>
                <a:latin typeface="Calibri" pitchFamily="34" charset="0"/>
              </a:defRPr>
            </a:lvl2pPr>
            <a:lvl3pPr marL="1142977" indent="-228596">
              <a:defRPr>
                <a:solidFill>
                  <a:schemeClr val="tx1"/>
                </a:solidFill>
                <a:latin typeface="Calibri" pitchFamily="34" charset="0"/>
              </a:defRPr>
            </a:lvl3pPr>
            <a:lvl4pPr marL="1600168" indent="-228596">
              <a:defRPr>
                <a:solidFill>
                  <a:schemeClr val="tx1"/>
                </a:solidFill>
                <a:latin typeface="Calibri" pitchFamily="34" charset="0"/>
              </a:defRPr>
            </a:lvl4pPr>
            <a:lvl5pPr marL="2057359" indent="-228596">
              <a:defRPr>
                <a:solidFill>
                  <a:schemeClr val="tx1"/>
                </a:solidFill>
                <a:latin typeface="Calibri" pitchFamily="34" charset="0"/>
              </a:defRPr>
            </a:lvl5pPr>
            <a:lvl6pPr marL="2514550" indent="-228596" eaLnBrk="0" fontAlgn="base" hangingPunct="0">
              <a:spcBef>
                <a:spcPct val="0"/>
              </a:spcBef>
              <a:spcAft>
                <a:spcPct val="0"/>
              </a:spcAft>
              <a:defRPr>
                <a:solidFill>
                  <a:schemeClr val="tx1"/>
                </a:solidFill>
                <a:latin typeface="Calibri" pitchFamily="34" charset="0"/>
              </a:defRPr>
            </a:lvl6pPr>
            <a:lvl7pPr marL="2971741" indent="-228596" eaLnBrk="0" fontAlgn="base" hangingPunct="0">
              <a:spcBef>
                <a:spcPct val="0"/>
              </a:spcBef>
              <a:spcAft>
                <a:spcPct val="0"/>
              </a:spcAft>
              <a:defRPr>
                <a:solidFill>
                  <a:schemeClr val="tx1"/>
                </a:solidFill>
                <a:latin typeface="Calibri" pitchFamily="34" charset="0"/>
              </a:defRPr>
            </a:lvl7pPr>
            <a:lvl8pPr marL="3428932" indent="-228596" eaLnBrk="0" fontAlgn="base" hangingPunct="0">
              <a:spcBef>
                <a:spcPct val="0"/>
              </a:spcBef>
              <a:spcAft>
                <a:spcPct val="0"/>
              </a:spcAft>
              <a:defRPr>
                <a:solidFill>
                  <a:schemeClr val="tx1"/>
                </a:solidFill>
                <a:latin typeface="Calibri" pitchFamily="34" charset="0"/>
              </a:defRPr>
            </a:lvl8pPr>
            <a:lvl9pPr marL="3886122" indent="-228596" eaLnBrk="0" fontAlgn="base" hangingPunct="0">
              <a:spcBef>
                <a:spcPct val="0"/>
              </a:spcBef>
              <a:spcAft>
                <a:spcPct val="0"/>
              </a:spcAft>
              <a:defRPr>
                <a:solidFill>
                  <a:schemeClr val="tx1"/>
                </a:solidFill>
                <a:latin typeface="Calibri" pitchFamily="34" charset="0"/>
              </a:defRPr>
            </a:lvl9pPr>
          </a:lstStyle>
          <a:p>
            <a:fld id="{A267B1EA-F7C3-49C4-A8C7-587E28186D00}" type="slidenum">
              <a:rPr lang="ru-RU" altLang="ru-RU" smtClean="0"/>
              <a:pPr/>
              <a:t>6</a:t>
            </a:fld>
            <a:endParaRPr lang="ru-RU" altLang="ru-RU" smtClean="0"/>
          </a:p>
        </p:txBody>
      </p:sp>
    </p:spTree>
    <p:extLst>
      <p:ext uri="{BB962C8B-B14F-4D97-AF65-F5344CB8AC3E}">
        <p14:creationId xmlns:p14="http://schemas.microsoft.com/office/powerpoint/2010/main" val="14649716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раз слайда 1"/>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18436"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fld id="{A267B1EA-F7C3-49C4-A8C7-587E28186D00}" type="slidenum">
              <a:rPr lang="ru-RU" altLang="ru-RU" smtClean="0"/>
              <a:pPr/>
              <a:t>7</a:t>
            </a:fld>
            <a:endParaRPr lang="ru-RU" altLang="ru-RU" smtClean="0"/>
          </a:p>
        </p:txBody>
      </p:sp>
    </p:spTree>
    <p:extLst>
      <p:ext uri="{BB962C8B-B14F-4D97-AF65-F5344CB8AC3E}">
        <p14:creationId xmlns:p14="http://schemas.microsoft.com/office/powerpoint/2010/main" val="1312911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раз слайда 1"/>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18436"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fld id="{A267B1EA-F7C3-49C4-A8C7-587E28186D00}" type="slidenum">
              <a:rPr lang="ru-RU" altLang="ru-RU" smtClean="0"/>
              <a:pPr/>
              <a:t>8</a:t>
            </a:fld>
            <a:endParaRPr lang="ru-RU" altLang="ru-RU" smtClean="0"/>
          </a:p>
        </p:txBody>
      </p:sp>
    </p:spTree>
    <p:extLst>
      <p:ext uri="{BB962C8B-B14F-4D97-AF65-F5344CB8AC3E}">
        <p14:creationId xmlns:p14="http://schemas.microsoft.com/office/powerpoint/2010/main" val="815005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раз слайда 1"/>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18436"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35" indent="-285744">
              <a:defRPr>
                <a:solidFill>
                  <a:schemeClr val="tx1"/>
                </a:solidFill>
                <a:latin typeface="Calibri" pitchFamily="34" charset="0"/>
              </a:defRPr>
            </a:lvl2pPr>
            <a:lvl3pPr marL="1142977" indent="-228596">
              <a:defRPr>
                <a:solidFill>
                  <a:schemeClr val="tx1"/>
                </a:solidFill>
                <a:latin typeface="Calibri" pitchFamily="34" charset="0"/>
              </a:defRPr>
            </a:lvl3pPr>
            <a:lvl4pPr marL="1600168" indent="-228596">
              <a:defRPr>
                <a:solidFill>
                  <a:schemeClr val="tx1"/>
                </a:solidFill>
                <a:latin typeface="Calibri" pitchFamily="34" charset="0"/>
              </a:defRPr>
            </a:lvl4pPr>
            <a:lvl5pPr marL="2057359" indent="-228596">
              <a:defRPr>
                <a:solidFill>
                  <a:schemeClr val="tx1"/>
                </a:solidFill>
                <a:latin typeface="Calibri" pitchFamily="34" charset="0"/>
              </a:defRPr>
            </a:lvl5pPr>
            <a:lvl6pPr marL="2514550" indent="-228596" eaLnBrk="0" fontAlgn="base" hangingPunct="0">
              <a:spcBef>
                <a:spcPct val="0"/>
              </a:spcBef>
              <a:spcAft>
                <a:spcPct val="0"/>
              </a:spcAft>
              <a:defRPr>
                <a:solidFill>
                  <a:schemeClr val="tx1"/>
                </a:solidFill>
                <a:latin typeface="Calibri" pitchFamily="34" charset="0"/>
              </a:defRPr>
            </a:lvl6pPr>
            <a:lvl7pPr marL="2971741" indent="-228596" eaLnBrk="0" fontAlgn="base" hangingPunct="0">
              <a:spcBef>
                <a:spcPct val="0"/>
              </a:spcBef>
              <a:spcAft>
                <a:spcPct val="0"/>
              </a:spcAft>
              <a:defRPr>
                <a:solidFill>
                  <a:schemeClr val="tx1"/>
                </a:solidFill>
                <a:latin typeface="Calibri" pitchFamily="34" charset="0"/>
              </a:defRPr>
            </a:lvl7pPr>
            <a:lvl8pPr marL="3428932" indent="-228596" eaLnBrk="0" fontAlgn="base" hangingPunct="0">
              <a:spcBef>
                <a:spcPct val="0"/>
              </a:spcBef>
              <a:spcAft>
                <a:spcPct val="0"/>
              </a:spcAft>
              <a:defRPr>
                <a:solidFill>
                  <a:schemeClr val="tx1"/>
                </a:solidFill>
                <a:latin typeface="Calibri" pitchFamily="34" charset="0"/>
              </a:defRPr>
            </a:lvl8pPr>
            <a:lvl9pPr marL="3886122" indent="-228596" eaLnBrk="0" fontAlgn="base" hangingPunct="0">
              <a:spcBef>
                <a:spcPct val="0"/>
              </a:spcBef>
              <a:spcAft>
                <a:spcPct val="0"/>
              </a:spcAft>
              <a:defRPr>
                <a:solidFill>
                  <a:schemeClr val="tx1"/>
                </a:solidFill>
                <a:latin typeface="Calibri" pitchFamily="34" charset="0"/>
              </a:defRPr>
            </a:lvl9pPr>
          </a:lstStyle>
          <a:p>
            <a:fld id="{A267B1EA-F7C3-49C4-A8C7-587E28186D00}" type="slidenum">
              <a:rPr lang="ru-RU" altLang="ru-RU" smtClean="0"/>
              <a:pPr/>
              <a:t>9</a:t>
            </a:fld>
            <a:endParaRPr lang="ru-RU" altLang="ru-RU" smtClean="0"/>
          </a:p>
        </p:txBody>
      </p:sp>
    </p:spTree>
    <p:extLst>
      <p:ext uri="{BB962C8B-B14F-4D97-AF65-F5344CB8AC3E}">
        <p14:creationId xmlns:p14="http://schemas.microsoft.com/office/powerpoint/2010/main" val="14649716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раз слайда 1"/>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18436"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35" indent="-285744">
              <a:defRPr>
                <a:solidFill>
                  <a:schemeClr val="tx1"/>
                </a:solidFill>
                <a:latin typeface="Calibri" pitchFamily="34" charset="0"/>
              </a:defRPr>
            </a:lvl2pPr>
            <a:lvl3pPr marL="1142977" indent="-228596">
              <a:defRPr>
                <a:solidFill>
                  <a:schemeClr val="tx1"/>
                </a:solidFill>
                <a:latin typeface="Calibri" pitchFamily="34" charset="0"/>
              </a:defRPr>
            </a:lvl3pPr>
            <a:lvl4pPr marL="1600168" indent="-228596">
              <a:defRPr>
                <a:solidFill>
                  <a:schemeClr val="tx1"/>
                </a:solidFill>
                <a:latin typeface="Calibri" pitchFamily="34" charset="0"/>
              </a:defRPr>
            </a:lvl4pPr>
            <a:lvl5pPr marL="2057359" indent="-228596">
              <a:defRPr>
                <a:solidFill>
                  <a:schemeClr val="tx1"/>
                </a:solidFill>
                <a:latin typeface="Calibri" pitchFamily="34" charset="0"/>
              </a:defRPr>
            </a:lvl5pPr>
            <a:lvl6pPr marL="2514550" indent="-228596" eaLnBrk="0" fontAlgn="base" hangingPunct="0">
              <a:spcBef>
                <a:spcPct val="0"/>
              </a:spcBef>
              <a:spcAft>
                <a:spcPct val="0"/>
              </a:spcAft>
              <a:defRPr>
                <a:solidFill>
                  <a:schemeClr val="tx1"/>
                </a:solidFill>
                <a:latin typeface="Calibri" pitchFamily="34" charset="0"/>
              </a:defRPr>
            </a:lvl6pPr>
            <a:lvl7pPr marL="2971741" indent="-228596" eaLnBrk="0" fontAlgn="base" hangingPunct="0">
              <a:spcBef>
                <a:spcPct val="0"/>
              </a:spcBef>
              <a:spcAft>
                <a:spcPct val="0"/>
              </a:spcAft>
              <a:defRPr>
                <a:solidFill>
                  <a:schemeClr val="tx1"/>
                </a:solidFill>
                <a:latin typeface="Calibri" pitchFamily="34" charset="0"/>
              </a:defRPr>
            </a:lvl7pPr>
            <a:lvl8pPr marL="3428932" indent="-228596" eaLnBrk="0" fontAlgn="base" hangingPunct="0">
              <a:spcBef>
                <a:spcPct val="0"/>
              </a:spcBef>
              <a:spcAft>
                <a:spcPct val="0"/>
              </a:spcAft>
              <a:defRPr>
                <a:solidFill>
                  <a:schemeClr val="tx1"/>
                </a:solidFill>
                <a:latin typeface="Calibri" pitchFamily="34" charset="0"/>
              </a:defRPr>
            </a:lvl8pPr>
            <a:lvl9pPr marL="3886122" indent="-228596" eaLnBrk="0" fontAlgn="base" hangingPunct="0">
              <a:spcBef>
                <a:spcPct val="0"/>
              </a:spcBef>
              <a:spcAft>
                <a:spcPct val="0"/>
              </a:spcAft>
              <a:defRPr>
                <a:solidFill>
                  <a:schemeClr val="tx1"/>
                </a:solidFill>
                <a:latin typeface="Calibri" pitchFamily="34" charset="0"/>
              </a:defRPr>
            </a:lvl9pPr>
          </a:lstStyle>
          <a:p>
            <a:fld id="{A267B1EA-F7C3-49C4-A8C7-587E28186D00}" type="slidenum">
              <a:rPr lang="ru-RU" altLang="ru-RU" smtClean="0"/>
              <a:pPr/>
              <a:t>10</a:t>
            </a:fld>
            <a:endParaRPr lang="ru-RU" altLang="ru-RU" smtClean="0"/>
          </a:p>
        </p:txBody>
      </p:sp>
    </p:spTree>
    <p:extLst>
      <p:ext uri="{BB962C8B-B14F-4D97-AF65-F5344CB8AC3E}">
        <p14:creationId xmlns:p14="http://schemas.microsoft.com/office/powerpoint/2010/main" val="1464971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9"/>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459189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409376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639336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885151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4"/>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211918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783261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53822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066990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774748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2"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054147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448294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solidFill>
                  <a:prstClr val="black">
                    <a:tint val="75000"/>
                  </a:prstClr>
                </a:solidFill>
              </a:rPr>
              <a:pPr/>
              <a:t>10.06.2021</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8059834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791" y="225433"/>
            <a:ext cx="649651" cy="613489"/>
          </a:xfrm>
          <a:prstGeom prst="rect">
            <a:avLst/>
          </a:prstGeom>
        </p:spPr>
      </p:pic>
      <p:cxnSp>
        <p:nvCxnSpPr>
          <p:cNvPr id="6" name="Прямая соединительная линия 5"/>
          <p:cNvCxnSpPr/>
          <p:nvPr/>
        </p:nvCxnSpPr>
        <p:spPr>
          <a:xfrm>
            <a:off x="0" y="1033617"/>
            <a:ext cx="12192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a:off x="0" y="1008185"/>
            <a:ext cx="12192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p:nvCxnSpPr>
        <p:spPr>
          <a:xfrm flipV="1">
            <a:off x="0" y="6635268"/>
            <a:ext cx="12192000" cy="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flipV="1">
            <a:off x="0" y="6658714"/>
            <a:ext cx="12192000" cy="1"/>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64442" y="347511"/>
            <a:ext cx="6903902" cy="369332"/>
          </a:xfrm>
          <a:prstGeom prst="rect">
            <a:avLst/>
          </a:prstGeom>
          <a:noFill/>
        </p:spPr>
        <p:txBody>
          <a:bodyPr wrap="square" rtlCol="0">
            <a:spAutoFit/>
          </a:bodyPr>
          <a:lstStyle/>
          <a:p>
            <a:pPr>
              <a:defRPr/>
            </a:pPr>
            <a:r>
              <a:rPr lang="ru-RU" b="1" dirty="0">
                <a:solidFill>
                  <a:srgbClr val="0049A2"/>
                </a:solidFill>
                <a:latin typeface="Times New Roman" pitchFamily="18" charset="0"/>
                <a:cs typeface="Times New Roman" pitchFamily="18" charset="0"/>
              </a:rPr>
              <a:t> </a:t>
            </a:r>
            <a:r>
              <a:rPr lang="ru-RU" sz="1600" b="1" dirty="0">
                <a:solidFill>
                  <a:srgbClr val="0049A2"/>
                </a:solidFill>
                <a:latin typeface="Arial" pitchFamily="34" charset="0"/>
                <a:cs typeface="Arial" pitchFamily="34" charset="0"/>
              </a:rPr>
              <a:t>ТП «Энергосбыт Бурятии» АО «Читаэнергосбыт» </a:t>
            </a:r>
          </a:p>
        </p:txBody>
      </p:sp>
      <p:grpSp>
        <p:nvGrpSpPr>
          <p:cNvPr id="11" name="Группа 10"/>
          <p:cNvGrpSpPr/>
          <p:nvPr/>
        </p:nvGrpSpPr>
        <p:grpSpPr>
          <a:xfrm>
            <a:off x="5148064" y="2087757"/>
            <a:ext cx="3924169" cy="2977662"/>
            <a:chOff x="7939584" y="1989423"/>
            <a:chExt cx="3924169" cy="2977662"/>
          </a:xfrm>
        </p:grpSpPr>
        <p:sp>
          <p:nvSpPr>
            <p:cNvPr id="12" name="Прямоугольник 11"/>
            <p:cNvSpPr/>
            <p:nvPr/>
          </p:nvSpPr>
          <p:spPr>
            <a:xfrm>
              <a:off x="7939584" y="1989423"/>
              <a:ext cx="3924169" cy="2977662"/>
            </a:xfrm>
            <a:prstGeom prst="rect">
              <a:avLst/>
            </a:prstGeom>
            <a:solidFill>
              <a:schemeClr val="tx2">
                <a:lumMod val="20000"/>
                <a:lumOff val="80000"/>
              </a:schemeClr>
            </a:solid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13" name="Рисунок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57237" y="2094931"/>
              <a:ext cx="3688861" cy="2766646"/>
            </a:xfrm>
            <a:prstGeom prst="rect">
              <a:avLst/>
            </a:prstGeom>
          </p:spPr>
        </p:pic>
      </p:grpSp>
      <p:sp>
        <p:nvSpPr>
          <p:cNvPr id="2" name="AutoShape 2" descr="https://myslide.ru/documents_7/42b0a8ae389fef5c02a453e0f6de1636/img0.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Прямоугольник 2"/>
          <p:cNvSpPr/>
          <p:nvPr/>
        </p:nvSpPr>
        <p:spPr>
          <a:xfrm>
            <a:off x="435561" y="2911113"/>
            <a:ext cx="4572000" cy="923330"/>
          </a:xfrm>
          <a:prstGeom prst="rect">
            <a:avLst/>
          </a:prstGeom>
        </p:spPr>
        <p:txBody>
          <a:bodyPr>
            <a:spAutoFit/>
          </a:bodyPr>
          <a:lstStyle/>
          <a:p>
            <a:pPr algn="ctr"/>
            <a:r>
              <a:rPr lang="ru-RU" b="1" dirty="0" smtClean="0">
                <a:solidFill>
                  <a:schemeClr val="tx2">
                    <a:lumMod val="75000"/>
                  </a:schemeClr>
                </a:solidFill>
                <a:latin typeface="Cambria" pitchFamily="18" charset="0"/>
              </a:rPr>
              <a:t>Правовые </a:t>
            </a:r>
            <a:r>
              <a:rPr lang="ru-RU" b="1" dirty="0">
                <a:solidFill>
                  <a:schemeClr val="tx2">
                    <a:lumMod val="75000"/>
                  </a:schemeClr>
                </a:solidFill>
                <a:latin typeface="Cambria" pitchFamily="18" charset="0"/>
              </a:rPr>
              <a:t>аспекты начисления платы за коммунальные услуги на общедомовые нужды</a:t>
            </a:r>
          </a:p>
        </p:txBody>
      </p:sp>
    </p:spTree>
    <p:extLst>
      <p:ext uri="{BB962C8B-B14F-4D97-AF65-F5344CB8AC3E}">
        <p14:creationId xmlns:p14="http://schemas.microsoft.com/office/powerpoint/2010/main" val="37538602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flipH="1">
            <a:off x="945174" y="57151"/>
            <a:ext cx="5904034" cy="574675"/>
          </a:xfrm>
          <a:prstGeom prst="rect">
            <a:avLst/>
          </a:prstGeom>
          <a:noFill/>
          <a:ln>
            <a:noFill/>
          </a:ln>
          <a:effectLst/>
        </p:spPr>
        <p:txBody>
          <a:bodyPr anchor="ctr">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ru-RU" sz="1600" b="1" dirty="0">
                <a:solidFill>
                  <a:srgbClr val="0049A2"/>
                </a:solidFill>
                <a:latin typeface="Arial" pitchFamily="34" charset="0"/>
                <a:cs typeface="Arial" pitchFamily="34" charset="0"/>
              </a:rPr>
              <a:t>ТП «Энергосбыт Бурятии» АО «Читаэнергосбыт» </a:t>
            </a:r>
          </a:p>
        </p:txBody>
      </p:sp>
      <p:pic>
        <p:nvPicPr>
          <p:cNvPr id="6147" name="Рисунок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4720" y="19052"/>
            <a:ext cx="700454"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Прямая соединительная линия 7"/>
          <p:cNvCxnSpPr/>
          <p:nvPr/>
        </p:nvCxnSpPr>
        <p:spPr>
          <a:xfrm>
            <a:off x="0" y="671513"/>
            <a:ext cx="9144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0" y="690563"/>
            <a:ext cx="9144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flipV="1">
            <a:off x="0" y="6664325"/>
            <a:ext cx="9144000"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flipV="1">
            <a:off x="0" y="6707188"/>
            <a:ext cx="9144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31" name="TextBox 2"/>
          <p:cNvSpPr txBox="1">
            <a:spLocks noChangeArrowheads="1"/>
          </p:cNvSpPr>
          <p:nvPr/>
        </p:nvSpPr>
        <p:spPr bwMode="auto">
          <a:xfrm>
            <a:off x="3096534" y="3440732"/>
            <a:ext cx="36283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ru-RU"/>
            </a:defPPr>
            <a:lvl1pPr algn="ctr">
              <a:spcBef>
                <a:spcPct val="0"/>
              </a:spcBef>
              <a:buFont typeface="Arial" charset="0"/>
              <a:buNone/>
              <a:defRPr sz="1600">
                <a:latin typeface="Arial" charset="0"/>
                <a:cs typeface="Arial" charset="0"/>
              </a:defRPr>
            </a:lvl1pPr>
            <a:lvl2pPr marL="742950" indent="-285750">
              <a:spcBef>
                <a:spcPct val="20000"/>
              </a:spcBef>
              <a:buFont typeface="Arial" charset="0"/>
              <a:buChar char="–"/>
              <a:defRPr sz="2800">
                <a:latin typeface="Calibri" pitchFamily="34" charset="0"/>
              </a:defRPr>
            </a:lvl2pPr>
            <a:lvl3pPr marL="1143000" indent="-228600">
              <a:spcBef>
                <a:spcPct val="20000"/>
              </a:spcBef>
              <a:buFont typeface="Arial" charset="0"/>
              <a:buChar char="•"/>
              <a:defRPr sz="2400">
                <a:latin typeface="Calibri" pitchFamily="34" charset="0"/>
              </a:defRPr>
            </a:lvl3pPr>
            <a:lvl4pPr marL="1600200" indent="-228600">
              <a:spcBef>
                <a:spcPct val="20000"/>
              </a:spcBef>
              <a:buFont typeface="Arial" charset="0"/>
              <a:buChar char="–"/>
              <a:defRPr sz="2000">
                <a:latin typeface="Calibri" pitchFamily="34" charset="0"/>
              </a:defRPr>
            </a:lvl4pPr>
            <a:lvl5pPr marL="2057400" indent="-228600">
              <a:spcBef>
                <a:spcPct val="20000"/>
              </a:spcBef>
              <a:buFont typeface="Arial" charset="0"/>
              <a:buChar char="»"/>
              <a:defRPr sz="2000">
                <a:latin typeface="Calibri" pitchFamily="34" charset="0"/>
              </a:defRPr>
            </a:lvl5pPr>
            <a:lvl6pPr marL="2514600" indent="-228600" eaLnBrk="0" fontAlgn="base" hangingPunct="0">
              <a:spcBef>
                <a:spcPct val="20000"/>
              </a:spcBef>
              <a:spcAft>
                <a:spcPct val="0"/>
              </a:spcAft>
              <a:buFont typeface="Arial" charset="0"/>
              <a:buChar char="»"/>
              <a:defRPr sz="2000">
                <a:latin typeface="Calibri" pitchFamily="34" charset="0"/>
              </a:defRPr>
            </a:lvl6pPr>
            <a:lvl7pPr marL="2971800" indent="-228600" eaLnBrk="0" fontAlgn="base" hangingPunct="0">
              <a:spcBef>
                <a:spcPct val="20000"/>
              </a:spcBef>
              <a:spcAft>
                <a:spcPct val="0"/>
              </a:spcAft>
              <a:buFont typeface="Arial" charset="0"/>
              <a:buChar char="»"/>
              <a:defRPr sz="2000">
                <a:latin typeface="Calibri" pitchFamily="34" charset="0"/>
              </a:defRPr>
            </a:lvl7pPr>
            <a:lvl8pPr marL="3429000" indent="-228600" eaLnBrk="0" fontAlgn="base" hangingPunct="0">
              <a:spcBef>
                <a:spcPct val="20000"/>
              </a:spcBef>
              <a:spcAft>
                <a:spcPct val="0"/>
              </a:spcAft>
              <a:buFont typeface="Arial" charset="0"/>
              <a:buChar char="»"/>
              <a:defRPr sz="2000">
                <a:latin typeface="Calibri" pitchFamily="34" charset="0"/>
              </a:defRPr>
            </a:lvl8pPr>
            <a:lvl9pPr marL="3886200" indent="-228600" eaLnBrk="0" fontAlgn="base" hangingPunct="0">
              <a:spcBef>
                <a:spcPct val="20000"/>
              </a:spcBef>
              <a:spcAft>
                <a:spcPct val="0"/>
              </a:spcAft>
              <a:buFont typeface="Arial" charset="0"/>
              <a:buChar char="»"/>
              <a:defRPr sz="2000">
                <a:latin typeface="Calibri" pitchFamily="34" charset="0"/>
              </a:defRPr>
            </a:lvl9pPr>
          </a:lstStyle>
          <a:p>
            <a:r>
              <a:rPr lang="ru-RU" altLang="ru-RU" sz="1200" dirty="0"/>
              <a:t>  </a:t>
            </a:r>
            <a:endParaRPr lang="ru-RU" altLang="ru-RU" sz="1200" i="1" dirty="0"/>
          </a:p>
        </p:txBody>
      </p:sp>
      <p:sp>
        <p:nvSpPr>
          <p:cNvPr id="41" name="TextBox 2"/>
          <p:cNvSpPr txBox="1">
            <a:spLocks noChangeArrowheads="1"/>
          </p:cNvSpPr>
          <p:nvPr/>
        </p:nvSpPr>
        <p:spPr bwMode="auto">
          <a:xfrm>
            <a:off x="3060081" y="3735118"/>
            <a:ext cx="36283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ru-RU"/>
            </a:defPPr>
            <a:lvl1pPr algn="ctr">
              <a:spcBef>
                <a:spcPct val="0"/>
              </a:spcBef>
              <a:buFont typeface="Arial" charset="0"/>
              <a:buNone/>
              <a:defRPr sz="1600">
                <a:latin typeface="Arial" charset="0"/>
                <a:cs typeface="Arial" charset="0"/>
              </a:defRPr>
            </a:lvl1pPr>
            <a:lvl2pPr marL="742950" indent="-285750">
              <a:spcBef>
                <a:spcPct val="20000"/>
              </a:spcBef>
              <a:buFont typeface="Arial" charset="0"/>
              <a:buChar char="–"/>
              <a:defRPr sz="2800">
                <a:latin typeface="Calibri" pitchFamily="34" charset="0"/>
              </a:defRPr>
            </a:lvl2pPr>
            <a:lvl3pPr marL="1143000" indent="-228600">
              <a:spcBef>
                <a:spcPct val="20000"/>
              </a:spcBef>
              <a:buFont typeface="Arial" charset="0"/>
              <a:buChar char="•"/>
              <a:defRPr sz="2400">
                <a:latin typeface="Calibri" pitchFamily="34" charset="0"/>
              </a:defRPr>
            </a:lvl3pPr>
            <a:lvl4pPr marL="1600200" indent="-228600">
              <a:spcBef>
                <a:spcPct val="20000"/>
              </a:spcBef>
              <a:buFont typeface="Arial" charset="0"/>
              <a:buChar char="–"/>
              <a:defRPr sz="2000">
                <a:latin typeface="Calibri" pitchFamily="34" charset="0"/>
              </a:defRPr>
            </a:lvl4pPr>
            <a:lvl5pPr marL="2057400" indent="-228600">
              <a:spcBef>
                <a:spcPct val="20000"/>
              </a:spcBef>
              <a:buFont typeface="Arial" charset="0"/>
              <a:buChar char="»"/>
              <a:defRPr sz="2000">
                <a:latin typeface="Calibri" pitchFamily="34" charset="0"/>
              </a:defRPr>
            </a:lvl5pPr>
            <a:lvl6pPr marL="2514600" indent="-228600" eaLnBrk="0" fontAlgn="base" hangingPunct="0">
              <a:spcBef>
                <a:spcPct val="20000"/>
              </a:spcBef>
              <a:spcAft>
                <a:spcPct val="0"/>
              </a:spcAft>
              <a:buFont typeface="Arial" charset="0"/>
              <a:buChar char="»"/>
              <a:defRPr sz="2000">
                <a:latin typeface="Calibri" pitchFamily="34" charset="0"/>
              </a:defRPr>
            </a:lvl6pPr>
            <a:lvl7pPr marL="2971800" indent="-228600" eaLnBrk="0" fontAlgn="base" hangingPunct="0">
              <a:spcBef>
                <a:spcPct val="20000"/>
              </a:spcBef>
              <a:spcAft>
                <a:spcPct val="0"/>
              </a:spcAft>
              <a:buFont typeface="Arial" charset="0"/>
              <a:buChar char="»"/>
              <a:defRPr sz="2000">
                <a:latin typeface="Calibri" pitchFamily="34" charset="0"/>
              </a:defRPr>
            </a:lvl7pPr>
            <a:lvl8pPr marL="3429000" indent="-228600" eaLnBrk="0" fontAlgn="base" hangingPunct="0">
              <a:spcBef>
                <a:spcPct val="20000"/>
              </a:spcBef>
              <a:spcAft>
                <a:spcPct val="0"/>
              </a:spcAft>
              <a:buFont typeface="Arial" charset="0"/>
              <a:buChar char="»"/>
              <a:defRPr sz="2000">
                <a:latin typeface="Calibri" pitchFamily="34" charset="0"/>
              </a:defRPr>
            </a:lvl8pPr>
            <a:lvl9pPr marL="3886200" indent="-228600" eaLnBrk="0" fontAlgn="base" hangingPunct="0">
              <a:spcBef>
                <a:spcPct val="20000"/>
              </a:spcBef>
              <a:spcAft>
                <a:spcPct val="0"/>
              </a:spcAft>
              <a:buFont typeface="Arial" charset="0"/>
              <a:buChar char="»"/>
              <a:defRPr sz="2000">
                <a:latin typeface="Calibri" pitchFamily="34" charset="0"/>
              </a:defRPr>
            </a:lvl9pPr>
          </a:lstStyle>
          <a:p>
            <a:r>
              <a:rPr lang="ru-RU" altLang="ru-RU" sz="1200" dirty="0"/>
              <a:t>  </a:t>
            </a:r>
            <a:endParaRPr lang="ru-RU" altLang="ru-RU" sz="1200" i="1" dirty="0">
              <a:solidFill>
                <a:srgbClr val="FF0000"/>
              </a:solidFill>
            </a:endParaRPr>
          </a:p>
        </p:txBody>
      </p:sp>
      <p:sp>
        <p:nvSpPr>
          <p:cNvPr id="2" name="Прямоугольник 1"/>
          <p:cNvSpPr/>
          <p:nvPr/>
        </p:nvSpPr>
        <p:spPr>
          <a:xfrm>
            <a:off x="1115616" y="3216271"/>
            <a:ext cx="7272808" cy="553998"/>
          </a:xfrm>
          <a:prstGeom prst="rect">
            <a:avLst/>
          </a:prstGeom>
        </p:spPr>
        <p:txBody>
          <a:bodyPr wrap="square">
            <a:spAutoFit/>
          </a:bodyPr>
          <a:lstStyle/>
          <a:p>
            <a:pPr algn="ctr"/>
            <a:r>
              <a:rPr lang="ru-RU" sz="3000" b="1" dirty="0" smtClean="0">
                <a:solidFill>
                  <a:srgbClr val="002060"/>
                </a:solidFill>
                <a:latin typeface="Cambria" pitchFamily="18" charset="0"/>
              </a:rPr>
              <a:t>Спасибо за внимание! </a:t>
            </a:r>
            <a:endParaRPr lang="ru-RU" sz="3000" dirty="0">
              <a:solidFill>
                <a:srgbClr val="002060"/>
              </a:solidFill>
            </a:endParaRPr>
          </a:p>
        </p:txBody>
      </p:sp>
    </p:spTree>
    <p:extLst>
      <p:ext uri="{BB962C8B-B14F-4D97-AF65-F5344CB8AC3E}">
        <p14:creationId xmlns:p14="http://schemas.microsoft.com/office/powerpoint/2010/main" val="4435279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flipH="1">
            <a:off x="945174" y="57151"/>
            <a:ext cx="5904034" cy="574675"/>
          </a:xfrm>
          <a:prstGeom prst="rect">
            <a:avLst/>
          </a:prstGeom>
          <a:noFill/>
          <a:ln>
            <a:noFill/>
          </a:ln>
          <a:effectLst/>
        </p:spPr>
        <p:txBody>
          <a:bodyPr anchor="ctr">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ru-RU" sz="1600" b="1" dirty="0">
                <a:solidFill>
                  <a:srgbClr val="0049A2"/>
                </a:solidFill>
                <a:latin typeface="Arial" pitchFamily="34" charset="0"/>
                <a:cs typeface="Arial" pitchFamily="34" charset="0"/>
              </a:rPr>
              <a:t>ТП «Энергосбыт Бурятии» АО «Читаэнергосбыт» </a:t>
            </a:r>
          </a:p>
        </p:txBody>
      </p:sp>
      <p:pic>
        <p:nvPicPr>
          <p:cNvPr id="6147" name="Рисунок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4720" y="19052"/>
            <a:ext cx="700454"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Прямая соединительная линия 7"/>
          <p:cNvCxnSpPr/>
          <p:nvPr/>
        </p:nvCxnSpPr>
        <p:spPr>
          <a:xfrm>
            <a:off x="0" y="671513"/>
            <a:ext cx="9144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0" y="690563"/>
            <a:ext cx="9144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flipV="1">
            <a:off x="0" y="6664325"/>
            <a:ext cx="9144000"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flipV="1">
            <a:off x="0" y="6707188"/>
            <a:ext cx="9144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31" name="TextBox 2"/>
          <p:cNvSpPr txBox="1">
            <a:spLocks noChangeArrowheads="1"/>
          </p:cNvSpPr>
          <p:nvPr/>
        </p:nvSpPr>
        <p:spPr bwMode="auto">
          <a:xfrm>
            <a:off x="3096534" y="3440732"/>
            <a:ext cx="36283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ru-RU"/>
            </a:defPPr>
            <a:lvl1pPr algn="ctr">
              <a:spcBef>
                <a:spcPct val="0"/>
              </a:spcBef>
              <a:buFont typeface="Arial" charset="0"/>
              <a:buNone/>
              <a:defRPr sz="1600">
                <a:latin typeface="Arial" charset="0"/>
                <a:cs typeface="Arial" charset="0"/>
              </a:defRPr>
            </a:lvl1pPr>
            <a:lvl2pPr marL="742950" indent="-285750">
              <a:spcBef>
                <a:spcPct val="20000"/>
              </a:spcBef>
              <a:buFont typeface="Arial" charset="0"/>
              <a:buChar char="–"/>
              <a:defRPr sz="2800">
                <a:latin typeface="Calibri" pitchFamily="34" charset="0"/>
              </a:defRPr>
            </a:lvl2pPr>
            <a:lvl3pPr marL="1143000" indent="-228600">
              <a:spcBef>
                <a:spcPct val="20000"/>
              </a:spcBef>
              <a:buFont typeface="Arial" charset="0"/>
              <a:buChar char="•"/>
              <a:defRPr sz="2400">
                <a:latin typeface="Calibri" pitchFamily="34" charset="0"/>
              </a:defRPr>
            </a:lvl3pPr>
            <a:lvl4pPr marL="1600200" indent="-228600">
              <a:spcBef>
                <a:spcPct val="20000"/>
              </a:spcBef>
              <a:buFont typeface="Arial" charset="0"/>
              <a:buChar char="–"/>
              <a:defRPr sz="2000">
                <a:latin typeface="Calibri" pitchFamily="34" charset="0"/>
              </a:defRPr>
            </a:lvl4pPr>
            <a:lvl5pPr marL="2057400" indent="-228600">
              <a:spcBef>
                <a:spcPct val="20000"/>
              </a:spcBef>
              <a:buFont typeface="Arial" charset="0"/>
              <a:buChar char="»"/>
              <a:defRPr sz="2000">
                <a:latin typeface="Calibri" pitchFamily="34" charset="0"/>
              </a:defRPr>
            </a:lvl5pPr>
            <a:lvl6pPr marL="2514600" indent="-228600" eaLnBrk="0" fontAlgn="base" hangingPunct="0">
              <a:spcBef>
                <a:spcPct val="20000"/>
              </a:spcBef>
              <a:spcAft>
                <a:spcPct val="0"/>
              </a:spcAft>
              <a:buFont typeface="Arial" charset="0"/>
              <a:buChar char="»"/>
              <a:defRPr sz="2000">
                <a:latin typeface="Calibri" pitchFamily="34" charset="0"/>
              </a:defRPr>
            </a:lvl6pPr>
            <a:lvl7pPr marL="2971800" indent="-228600" eaLnBrk="0" fontAlgn="base" hangingPunct="0">
              <a:spcBef>
                <a:spcPct val="20000"/>
              </a:spcBef>
              <a:spcAft>
                <a:spcPct val="0"/>
              </a:spcAft>
              <a:buFont typeface="Arial" charset="0"/>
              <a:buChar char="»"/>
              <a:defRPr sz="2000">
                <a:latin typeface="Calibri" pitchFamily="34" charset="0"/>
              </a:defRPr>
            </a:lvl7pPr>
            <a:lvl8pPr marL="3429000" indent="-228600" eaLnBrk="0" fontAlgn="base" hangingPunct="0">
              <a:spcBef>
                <a:spcPct val="20000"/>
              </a:spcBef>
              <a:spcAft>
                <a:spcPct val="0"/>
              </a:spcAft>
              <a:buFont typeface="Arial" charset="0"/>
              <a:buChar char="»"/>
              <a:defRPr sz="2000">
                <a:latin typeface="Calibri" pitchFamily="34" charset="0"/>
              </a:defRPr>
            </a:lvl8pPr>
            <a:lvl9pPr marL="3886200" indent="-228600" eaLnBrk="0" fontAlgn="base" hangingPunct="0">
              <a:spcBef>
                <a:spcPct val="20000"/>
              </a:spcBef>
              <a:spcAft>
                <a:spcPct val="0"/>
              </a:spcAft>
              <a:buFont typeface="Arial" charset="0"/>
              <a:buChar char="»"/>
              <a:defRPr sz="2000">
                <a:latin typeface="Calibri" pitchFamily="34" charset="0"/>
              </a:defRPr>
            </a:lvl9pPr>
          </a:lstStyle>
          <a:p>
            <a:r>
              <a:rPr lang="ru-RU" altLang="ru-RU" sz="1200" dirty="0"/>
              <a:t>  </a:t>
            </a:r>
            <a:endParaRPr lang="ru-RU" altLang="ru-RU" sz="1200" i="1" dirty="0"/>
          </a:p>
        </p:txBody>
      </p:sp>
      <p:sp>
        <p:nvSpPr>
          <p:cNvPr id="41" name="TextBox 2"/>
          <p:cNvSpPr txBox="1">
            <a:spLocks noChangeArrowheads="1"/>
          </p:cNvSpPr>
          <p:nvPr/>
        </p:nvSpPr>
        <p:spPr bwMode="auto">
          <a:xfrm>
            <a:off x="3060081" y="3735118"/>
            <a:ext cx="36283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ru-RU"/>
            </a:defPPr>
            <a:lvl1pPr algn="ctr">
              <a:spcBef>
                <a:spcPct val="0"/>
              </a:spcBef>
              <a:buFont typeface="Arial" charset="0"/>
              <a:buNone/>
              <a:defRPr sz="1600">
                <a:latin typeface="Arial" charset="0"/>
                <a:cs typeface="Arial" charset="0"/>
              </a:defRPr>
            </a:lvl1pPr>
            <a:lvl2pPr marL="742950" indent="-285750">
              <a:spcBef>
                <a:spcPct val="20000"/>
              </a:spcBef>
              <a:buFont typeface="Arial" charset="0"/>
              <a:buChar char="–"/>
              <a:defRPr sz="2800">
                <a:latin typeface="Calibri" pitchFamily="34" charset="0"/>
              </a:defRPr>
            </a:lvl2pPr>
            <a:lvl3pPr marL="1143000" indent="-228600">
              <a:spcBef>
                <a:spcPct val="20000"/>
              </a:spcBef>
              <a:buFont typeface="Arial" charset="0"/>
              <a:buChar char="•"/>
              <a:defRPr sz="2400">
                <a:latin typeface="Calibri" pitchFamily="34" charset="0"/>
              </a:defRPr>
            </a:lvl3pPr>
            <a:lvl4pPr marL="1600200" indent="-228600">
              <a:spcBef>
                <a:spcPct val="20000"/>
              </a:spcBef>
              <a:buFont typeface="Arial" charset="0"/>
              <a:buChar char="–"/>
              <a:defRPr sz="2000">
                <a:latin typeface="Calibri" pitchFamily="34" charset="0"/>
              </a:defRPr>
            </a:lvl4pPr>
            <a:lvl5pPr marL="2057400" indent="-228600">
              <a:spcBef>
                <a:spcPct val="20000"/>
              </a:spcBef>
              <a:buFont typeface="Arial" charset="0"/>
              <a:buChar char="»"/>
              <a:defRPr sz="2000">
                <a:latin typeface="Calibri" pitchFamily="34" charset="0"/>
              </a:defRPr>
            </a:lvl5pPr>
            <a:lvl6pPr marL="2514600" indent="-228600" eaLnBrk="0" fontAlgn="base" hangingPunct="0">
              <a:spcBef>
                <a:spcPct val="20000"/>
              </a:spcBef>
              <a:spcAft>
                <a:spcPct val="0"/>
              </a:spcAft>
              <a:buFont typeface="Arial" charset="0"/>
              <a:buChar char="»"/>
              <a:defRPr sz="2000">
                <a:latin typeface="Calibri" pitchFamily="34" charset="0"/>
              </a:defRPr>
            </a:lvl6pPr>
            <a:lvl7pPr marL="2971800" indent="-228600" eaLnBrk="0" fontAlgn="base" hangingPunct="0">
              <a:spcBef>
                <a:spcPct val="20000"/>
              </a:spcBef>
              <a:spcAft>
                <a:spcPct val="0"/>
              </a:spcAft>
              <a:buFont typeface="Arial" charset="0"/>
              <a:buChar char="»"/>
              <a:defRPr sz="2000">
                <a:latin typeface="Calibri" pitchFamily="34" charset="0"/>
              </a:defRPr>
            </a:lvl7pPr>
            <a:lvl8pPr marL="3429000" indent="-228600" eaLnBrk="0" fontAlgn="base" hangingPunct="0">
              <a:spcBef>
                <a:spcPct val="20000"/>
              </a:spcBef>
              <a:spcAft>
                <a:spcPct val="0"/>
              </a:spcAft>
              <a:buFont typeface="Arial" charset="0"/>
              <a:buChar char="»"/>
              <a:defRPr sz="2000">
                <a:latin typeface="Calibri" pitchFamily="34" charset="0"/>
              </a:defRPr>
            </a:lvl8pPr>
            <a:lvl9pPr marL="3886200" indent="-228600" eaLnBrk="0" fontAlgn="base" hangingPunct="0">
              <a:spcBef>
                <a:spcPct val="20000"/>
              </a:spcBef>
              <a:spcAft>
                <a:spcPct val="0"/>
              </a:spcAft>
              <a:buFont typeface="Arial" charset="0"/>
              <a:buChar char="»"/>
              <a:defRPr sz="2000">
                <a:latin typeface="Calibri" pitchFamily="34" charset="0"/>
              </a:defRPr>
            </a:lvl9pPr>
          </a:lstStyle>
          <a:p>
            <a:r>
              <a:rPr lang="ru-RU" altLang="ru-RU" sz="1200" dirty="0"/>
              <a:t>  </a:t>
            </a:r>
            <a:endParaRPr lang="ru-RU" altLang="ru-RU" sz="1200" i="1" dirty="0">
              <a:solidFill>
                <a:srgbClr val="FF0000"/>
              </a:solidFill>
            </a:endParaRPr>
          </a:p>
        </p:txBody>
      </p:sp>
      <p:sp>
        <p:nvSpPr>
          <p:cNvPr id="3" name="Прямоугольник 2"/>
          <p:cNvSpPr/>
          <p:nvPr/>
        </p:nvSpPr>
        <p:spPr>
          <a:xfrm>
            <a:off x="1115616" y="1124744"/>
            <a:ext cx="7200800" cy="646331"/>
          </a:xfrm>
          <a:prstGeom prst="rect">
            <a:avLst/>
          </a:prstGeom>
        </p:spPr>
        <p:txBody>
          <a:bodyPr wrap="square">
            <a:spAutoFit/>
          </a:bodyPr>
          <a:lstStyle/>
          <a:p>
            <a:pPr algn="ctr"/>
            <a:r>
              <a:rPr lang="ru-RU" b="1" dirty="0">
                <a:solidFill>
                  <a:schemeClr val="tx2">
                    <a:lumMod val="75000"/>
                  </a:schemeClr>
                </a:solidFill>
                <a:latin typeface="Cambria" pitchFamily="18" charset="0"/>
              </a:rPr>
              <a:t>Нормативное регулирование порядка начисления платы за коммунальные услуги</a:t>
            </a:r>
          </a:p>
        </p:txBody>
      </p:sp>
      <p:sp>
        <p:nvSpPr>
          <p:cNvPr id="5" name="Прямоугольник 4"/>
          <p:cNvSpPr/>
          <p:nvPr/>
        </p:nvSpPr>
        <p:spPr>
          <a:xfrm>
            <a:off x="683568" y="2413338"/>
            <a:ext cx="7920880" cy="2123658"/>
          </a:xfrm>
          <a:prstGeom prst="rect">
            <a:avLst/>
          </a:prstGeom>
        </p:spPr>
        <p:txBody>
          <a:bodyPr wrap="square">
            <a:spAutoFit/>
          </a:bodyPr>
          <a:lstStyle/>
          <a:p>
            <a:pPr marL="342900" indent="-342900">
              <a:buAutoNum type="arabicPeriod"/>
            </a:pPr>
            <a:r>
              <a:rPr lang="ru-RU" sz="2200" dirty="0" smtClean="0">
                <a:latin typeface="Cambria" pitchFamily="18" charset="0"/>
              </a:rPr>
              <a:t>Жилищный </a:t>
            </a:r>
            <a:r>
              <a:rPr lang="ru-RU" sz="2200" dirty="0">
                <a:latin typeface="Cambria" pitchFamily="18" charset="0"/>
              </a:rPr>
              <a:t>кодекс Российской Федерации (ст.12</a:t>
            </a:r>
            <a:r>
              <a:rPr lang="ru-RU" sz="2200" dirty="0" smtClean="0">
                <a:latin typeface="Cambria" pitchFamily="18" charset="0"/>
              </a:rPr>
              <a:t>)</a:t>
            </a:r>
          </a:p>
          <a:p>
            <a:pPr algn="just"/>
            <a:endParaRPr lang="ru-RU" sz="2200" b="1" dirty="0">
              <a:latin typeface="Cambria" pitchFamily="18" charset="0"/>
            </a:endParaRPr>
          </a:p>
          <a:p>
            <a:pPr algn="just"/>
            <a:r>
              <a:rPr lang="ru-RU" sz="2200" dirty="0" smtClean="0">
                <a:latin typeface="Cambria" pitchFamily="18" charset="0"/>
              </a:rPr>
              <a:t>2. Постановление </a:t>
            </a:r>
            <a:r>
              <a:rPr lang="ru-RU" sz="2200" dirty="0">
                <a:latin typeface="Cambria" pitchFamily="18" charset="0"/>
              </a:rPr>
              <a:t>Правительства Российской Федерации от 6 мая 2011 года № 354 (Правила предоставления коммунальных услуг собственникам и пользователям помещений в многоквартирных домах и жилых домов)</a:t>
            </a:r>
          </a:p>
        </p:txBody>
      </p:sp>
    </p:spTree>
    <p:extLst>
      <p:ext uri="{BB962C8B-B14F-4D97-AF65-F5344CB8AC3E}">
        <p14:creationId xmlns:p14="http://schemas.microsoft.com/office/powerpoint/2010/main" val="16832349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flipH="1">
            <a:off x="945174" y="57151"/>
            <a:ext cx="5904034" cy="574675"/>
          </a:xfrm>
          <a:prstGeom prst="rect">
            <a:avLst/>
          </a:prstGeom>
          <a:noFill/>
          <a:ln>
            <a:noFill/>
          </a:ln>
          <a:effectLst/>
        </p:spPr>
        <p:txBody>
          <a:bodyPr anchor="ctr">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ru-RU" sz="1600" b="1" dirty="0">
                <a:solidFill>
                  <a:srgbClr val="0049A2"/>
                </a:solidFill>
                <a:latin typeface="Arial" pitchFamily="34" charset="0"/>
                <a:cs typeface="Arial" pitchFamily="34" charset="0"/>
              </a:rPr>
              <a:t>ТП «Энергосбыт Бурятии» АО «Читаэнергосбыт» </a:t>
            </a:r>
          </a:p>
        </p:txBody>
      </p:sp>
      <p:pic>
        <p:nvPicPr>
          <p:cNvPr id="6147" name="Рисунок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4720" y="19052"/>
            <a:ext cx="700454"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Прямая соединительная линия 7"/>
          <p:cNvCxnSpPr/>
          <p:nvPr/>
        </p:nvCxnSpPr>
        <p:spPr>
          <a:xfrm>
            <a:off x="0" y="671513"/>
            <a:ext cx="9144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0" y="690563"/>
            <a:ext cx="9144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flipV="1">
            <a:off x="0" y="6664325"/>
            <a:ext cx="9144000"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flipV="1">
            <a:off x="0" y="6707188"/>
            <a:ext cx="9144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31" name="TextBox 2"/>
          <p:cNvSpPr txBox="1">
            <a:spLocks noChangeArrowheads="1"/>
          </p:cNvSpPr>
          <p:nvPr/>
        </p:nvSpPr>
        <p:spPr bwMode="auto">
          <a:xfrm>
            <a:off x="3096534" y="3440732"/>
            <a:ext cx="36283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ru-RU"/>
            </a:defPPr>
            <a:lvl1pPr algn="ctr">
              <a:spcBef>
                <a:spcPct val="0"/>
              </a:spcBef>
              <a:buFont typeface="Arial" charset="0"/>
              <a:buNone/>
              <a:defRPr sz="1600">
                <a:latin typeface="Arial" charset="0"/>
                <a:cs typeface="Arial" charset="0"/>
              </a:defRPr>
            </a:lvl1pPr>
            <a:lvl2pPr marL="742950" indent="-285750">
              <a:spcBef>
                <a:spcPct val="20000"/>
              </a:spcBef>
              <a:buFont typeface="Arial" charset="0"/>
              <a:buChar char="–"/>
              <a:defRPr sz="2800">
                <a:latin typeface="Calibri" pitchFamily="34" charset="0"/>
              </a:defRPr>
            </a:lvl2pPr>
            <a:lvl3pPr marL="1143000" indent="-228600">
              <a:spcBef>
                <a:spcPct val="20000"/>
              </a:spcBef>
              <a:buFont typeface="Arial" charset="0"/>
              <a:buChar char="•"/>
              <a:defRPr sz="2400">
                <a:latin typeface="Calibri" pitchFamily="34" charset="0"/>
              </a:defRPr>
            </a:lvl3pPr>
            <a:lvl4pPr marL="1600200" indent="-228600">
              <a:spcBef>
                <a:spcPct val="20000"/>
              </a:spcBef>
              <a:buFont typeface="Arial" charset="0"/>
              <a:buChar char="–"/>
              <a:defRPr sz="2000">
                <a:latin typeface="Calibri" pitchFamily="34" charset="0"/>
              </a:defRPr>
            </a:lvl4pPr>
            <a:lvl5pPr marL="2057400" indent="-228600">
              <a:spcBef>
                <a:spcPct val="20000"/>
              </a:spcBef>
              <a:buFont typeface="Arial" charset="0"/>
              <a:buChar char="»"/>
              <a:defRPr sz="2000">
                <a:latin typeface="Calibri" pitchFamily="34" charset="0"/>
              </a:defRPr>
            </a:lvl5pPr>
            <a:lvl6pPr marL="2514600" indent="-228600" eaLnBrk="0" fontAlgn="base" hangingPunct="0">
              <a:spcBef>
                <a:spcPct val="20000"/>
              </a:spcBef>
              <a:spcAft>
                <a:spcPct val="0"/>
              </a:spcAft>
              <a:buFont typeface="Arial" charset="0"/>
              <a:buChar char="»"/>
              <a:defRPr sz="2000">
                <a:latin typeface="Calibri" pitchFamily="34" charset="0"/>
              </a:defRPr>
            </a:lvl6pPr>
            <a:lvl7pPr marL="2971800" indent="-228600" eaLnBrk="0" fontAlgn="base" hangingPunct="0">
              <a:spcBef>
                <a:spcPct val="20000"/>
              </a:spcBef>
              <a:spcAft>
                <a:spcPct val="0"/>
              </a:spcAft>
              <a:buFont typeface="Arial" charset="0"/>
              <a:buChar char="»"/>
              <a:defRPr sz="2000">
                <a:latin typeface="Calibri" pitchFamily="34" charset="0"/>
              </a:defRPr>
            </a:lvl7pPr>
            <a:lvl8pPr marL="3429000" indent="-228600" eaLnBrk="0" fontAlgn="base" hangingPunct="0">
              <a:spcBef>
                <a:spcPct val="20000"/>
              </a:spcBef>
              <a:spcAft>
                <a:spcPct val="0"/>
              </a:spcAft>
              <a:buFont typeface="Arial" charset="0"/>
              <a:buChar char="»"/>
              <a:defRPr sz="2000">
                <a:latin typeface="Calibri" pitchFamily="34" charset="0"/>
              </a:defRPr>
            </a:lvl8pPr>
            <a:lvl9pPr marL="3886200" indent="-228600" eaLnBrk="0" fontAlgn="base" hangingPunct="0">
              <a:spcBef>
                <a:spcPct val="20000"/>
              </a:spcBef>
              <a:spcAft>
                <a:spcPct val="0"/>
              </a:spcAft>
              <a:buFont typeface="Arial" charset="0"/>
              <a:buChar char="»"/>
              <a:defRPr sz="2000">
                <a:latin typeface="Calibri" pitchFamily="34" charset="0"/>
              </a:defRPr>
            </a:lvl9pPr>
          </a:lstStyle>
          <a:p>
            <a:r>
              <a:rPr lang="ru-RU" altLang="ru-RU" sz="1200" dirty="0"/>
              <a:t>  </a:t>
            </a:r>
            <a:endParaRPr lang="ru-RU" altLang="ru-RU" sz="1200" i="1" dirty="0"/>
          </a:p>
        </p:txBody>
      </p:sp>
      <p:sp>
        <p:nvSpPr>
          <p:cNvPr id="41" name="TextBox 2"/>
          <p:cNvSpPr txBox="1">
            <a:spLocks noChangeArrowheads="1"/>
          </p:cNvSpPr>
          <p:nvPr/>
        </p:nvSpPr>
        <p:spPr bwMode="auto">
          <a:xfrm>
            <a:off x="3060081" y="3735118"/>
            <a:ext cx="36283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ru-RU"/>
            </a:defPPr>
            <a:lvl1pPr algn="ctr">
              <a:spcBef>
                <a:spcPct val="0"/>
              </a:spcBef>
              <a:buFont typeface="Arial" charset="0"/>
              <a:buNone/>
              <a:defRPr sz="1600">
                <a:latin typeface="Arial" charset="0"/>
                <a:cs typeface="Arial" charset="0"/>
              </a:defRPr>
            </a:lvl1pPr>
            <a:lvl2pPr marL="742950" indent="-285750">
              <a:spcBef>
                <a:spcPct val="20000"/>
              </a:spcBef>
              <a:buFont typeface="Arial" charset="0"/>
              <a:buChar char="–"/>
              <a:defRPr sz="2800">
                <a:latin typeface="Calibri" pitchFamily="34" charset="0"/>
              </a:defRPr>
            </a:lvl2pPr>
            <a:lvl3pPr marL="1143000" indent="-228600">
              <a:spcBef>
                <a:spcPct val="20000"/>
              </a:spcBef>
              <a:buFont typeface="Arial" charset="0"/>
              <a:buChar char="•"/>
              <a:defRPr sz="2400">
                <a:latin typeface="Calibri" pitchFamily="34" charset="0"/>
              </a:defRPr>
            </a:lvl3pPr>
            <a:lvl4pPr marL="1600200" indent="-228600">
              <a:spcBef>
                <a:spcPct val="20000"/>
              </a:spcBef>
              <a:buFont typeface="Arial" charset="0"/>
              <a:buChar char="–"/>
              <a:defRPr sz="2000">
                <a:latin typeface="Calibri" pitchFamily="34" charset="0"/>
              </a:defRPr>
            </a:lvl4pPr>
            <a:lvl5pPr marL="2057400" indent="-228600">
              <a:spcBef>
                <a:spcPct val="20000"/>
              </a:spcBef>
              <a:buFont typeface="Arial" charset="0"/>
              <a:buChar char="»"/>
              <a:defRPr sz="2000">
                <a:latin typeface="Calibri" pitchFamily="34" charset="0"/>
              </a:defRPr>
            </a:lvl5pPr>
            <a:lvl6pPr marL="2514600" indent="-228600" eaLnBrk="0" fontAlgn="base" hangingPunct="0">
              <a:spcBef>
                <a:spcPct val="20000"/>
              </a:spcBef>
              <a:spcAft>
                <a:spcPct val="0"/>
              </a:spcAft>
              <a:buFont typeface="Arial" charset="0"/>
              <a:buChar char="»"/>
              <a:defRPr sz="2000">
                <a:latin typeface="Calibri" pitchFamily="34" charset="0"/>
              </a:defRPr>
            </a:lvl6pPr>
            <a:lvl7pPr marL="2971800" indent="-228600" eaLnBrk="0" fontAlgn="base" hangingPunct="0">
              <a:spcBef>
                <a:spcPct val="20000"/>
              </a:spcBef>
              <a:spcAft>
                <a:spcPct val="0"/>
              </a:spcAft>
              <a:buFont typeface="Arial" charset="0"/>
              <a:buChar char="»"/>
              <a:defRPr sz="2000">
                <a:latin typeface="Calibri" pitchFamily="34" charset="0"/>
              </a:defRPr>
            </a:lvl7pPr>
            <a:lvl8pPr marL="3429000" indent="-228600" eaLnBrk="0" fontAlgn="base" hangingPunct="0">
              <a:spcBef>
                <a:spcPct val="20000"/>
              </a:spcBef>
              <a:spcAft>
                <a:spcPct val="0"/>
              </a:spcAft>
              <a:buFont typeface="Arial" charset="0"/>
              <a:buChar char="»"/>
              <a:defRPr sz="2000">
                <a:latin typeface="Calibri" pitchFamily="34" charset="0"/>
              </a:defRPr>
            </a:lvl8pPr>
            <a:lvl9pPr marL="3886200" indent="-228600" eaLnBrk="0" fontAlgn="base" hangingPunct="0">
              <a:spcBef>
                <a:spcPct val="20000"/>
              </a:spcBef>
              <a:spcAft>
                <a:spcPct val="0"/>
              </a:spcAft>
              <a:buFont typeface="Arial" charset="0"/>
              <a:buChar char="»"/>
              <a:defRPr sz="2000">
                <a:latin typeface="Calibri" pitchFamily="34" charset="0"/>
              </a:defRPr>
            </a:lvl9pPr>
          </a:lstStyle>
          <a:p>
            <a:r>
              <a:rPr lang="ru-RU" altLang="ru-RU" sz="1200" dirty="0"/>
              <a:t>  </a:t>
            </a:r>
            <a:endParaRPr lang="ru-RU" altLang="ru-RU" sz="1200" i="1" dirty="0">
              <a:solidFill>
                <a:srgbClr val="FF0000"/>
              </a:solidFill>
            </a:endParaRPr>
          </a:p>
        </p:txBody>
      </p:sp>
      <p:sp>
        <p:nvSpPr>
          <p:cNvPr id="2" name="Прямоугольник 1"/>
          <p:cNvSpPr/>
          <p:nvPr/>
        </p:nvSpPr>
        <p:spPr>
          <a:xfrm>
            <a:off x="2986502" y="849912"/>
            <a:ext cx="2642455" cy="430887"/>
          </a:xfrm>
          <a:prstGeom prst="rect">
            <a:avLst/>
          </a:prstGeom>
        </p:spPr>
        <p:txBody>
          <a:bodyPr wrap="none">
            <a:spAutoFit/>
          </a:bodyPr>
          <a:lstStyle/>
          <a:p>
            <a:r>
              <a:rPr lang="ru-RU" b="1" dirty="0">
                <a:solidFill>
                  <a:schemeClr val="tx2">
                    <a:lumMod val="75000"/>
                  </a:schemeClr>
                </a:solidFill>
                <a:latin typeface="Cambria" pitchFamily="18" charset="0"/>
              </a:rPr>
              <a:t>Правила регулируют:</a:t>
            </a:r>
            <a:r>
              <a:rPr lang="ru-RU" sz="2200" b="1" dirty="0">
                <a:solidFill>
                  <a:srgbClr val="0070C0"/>
                </a:solidFill>
                <a:latin typeface="Cambria" pitchFamily="18" charset="0"/>
              </a:rPr>
              <a:t> </a:t>
            </a:r>
          </a:p>
        </p:txBody>
      </p:sp>
      <p:sp>
        <p:nvSpPr>
          <p:cNvPr id="6" name="Прямоугольник 5"/>
          <p:cNvSpPr/>
          <p:nvPr/>
        </p:nvSpPr>
        <p:spPr>
          <a:xfrm>
            <a:off x="569962" y="1367926"/>
            <a:ext cx="8369541" cy="5078313"/>
          </a:xfrm>
          <a:prstGeom prst="rect">
            <a:avLst/>
          </a:prstGeom>
        </p:spPr>
        <p:txBody>
          <a:bodyPr wrap="square">
            <a:spAutoFit/>
          </a:bodyPr>
          <a:lstStyle/>
          <a:p>
            <a:pPr marL="285750" indent="-285750" algn="just">
              <a:buFont typeface="Wingdings" pitchFamily="2" charset="2"/>
              <a:buChar char="ü"/>
            </a:pPr>
            <a:r>
              <a:rPr lang="ru-RU" dirty="0">
                <a:latin typeface="Cambria" pitchFamily="18" charset="0"/>
              </a:rPr>
              <a:t>отношения по предоставлению коммунальных услуг собственникам и пользователям помещений в многоквартирных домах, собственникам и пользователям жилых домов, в том числе отношения между исполнителями и потребителями коммунальных </a:t>
            </a:r>
            <a:r>
              <a:rPr lang="ru-RU" dirty="0" smtClean="0">
                <a:latin typeface="Cambria" pitchFamily="18" charset="0"/>
              </a:rPr>
              <a:t>услуг;</a:t>
            </a:r>
          </a:p>
          <a:p>
            <a:pPr marL="285750" indent="-285750" algn="just">
              <a:buFont typeface="Wingdings" pitchFamily="2" charset="2"/>
              <a:buChar char="ü"/>
            </a:pPr>
            <a:r>
              <a:rPr lang="ru-RU" dirty="0" smtClean="0">
                <a:latin typeface="Cambria" pitchFamily="18" charset="0"/>
              </a:rPr>
              <a:t> </a:t>
            </a:r>
            <a:r>
              <a:rPr lang="ru-RU" dirty="0">
                <a:latin typeface="Cambria" pitchFamily="18" charset="0"/>
              </a:rPr>
              <a:t>устанавливают их права и </a:t>
            </a:r>
            <a:r>
              <a:rPr lang="ru-RU" dirty="0" smtClean="0">
                <a:latin typeface="Cambria" pitchFamily="18" charset="0"/>
              </a:rPr>
              <a:t>обязанности;</a:t>
            </a:r>
          </a:p>
          <a:p>
            <a:pPr marL="285750" indent="-285750" algn="just">
              <a:buFont typeface="Wingdings" pitchFamily="2" charset="2"/>
              <a:buChar char="ü"/>
            </a:pPr>
            <a:r>
              <a:rPr lang="ru-RU" dirty="0" smtClean="0">
                <a:latin typeface="Cambria" pitchFamily="18" charset="0"/>
              </a:rPr>
              <a:t> </a:t>
            </a:r>
            <a:r>
              <a:rPr lang="ru-RU" dirty="0">
                <a:latin typeface="Cambria" pitchFamily="18" charset="0"/>
              </a:rPr>
              <a:t>порядок заключения договора, содержащего положения о предоставлении коммунальных </a:t>
            </a:r>
            <a:r>
              <a:rPr lang="ru-RU" dirty="0" smtClean="0">
                <a:latin typeface="Cambria" pitchFamily="18" charset="0"/>
              </a:rPr>
              <a:t>услуг;</a:t>
            </a:r>
          </a:p>
          <a:p>
            <a:pPr marL="285750" indent="-285750" algn="just">
              <a:buFont typeface="Wingdings" pitchFamily="2" charset="2"/>
              <a:buChar char="ü"/>
            </a:pPr>
            <a:r>
              <a:rPr lang="ru-RU" dirty="0" smtClean="0">
                <a:latin typeface="Cambria" pitchFamily="18" charset="0"/>
              </a:rPr>
              <a:t> </a:t>
            </a:r>
            <a:r>
              <a:rPr lang="ru-RU" dirty="0">
                <a:latin typeface="Cambria" pitchFamily="18" charset="0"/>
              </a:rPr>
              <a:t>порядок контроля качества предоставления коммунальных </a:t>
            </a:r>
            <a:r>
              <a:rPr lang="ru-RU" dirty="0" smtClean="0">
                <a:latin typeface="Cambria" pitchFamily="18" charset="0"/>
              </a:rPr>
              <a:t>услуг;</a:t>
            </a:r>
          </a:p>
          <a:p>
            <a:pPr marL="285750" indent="-285750" algn="just">
              <a:buFont typeface="Wingdings" pitchFamily="2" charset="2"/>
              <a:buChar char="ü"/>
            </a:pPr>
            <a:r>
              <a:rPr lang="ru-RU" dirty="0" smtClean="0">
                <a:latin typeface="Cambria" pitchFamily="18" charset="0"/>
              </a:rPr>
              <a:t> </a:t>
            </a:r>
            <a:r>
              <a:rPr lang="ru-RU" dirty="0">
                <a:latin typeface="Cambria" pitchFamily="18" charset="0"/>
              </a:rPr>
              <a:t>порядок определения размера платы за коммунальные услуги с использованием приборов учета и при их </a:t>
            </a:r>
            <a:r>
              <a:rPr lang="ru-RU" dirty="0" smtClean="0">
                <a:latin typeface="Cambria" pitchFamily="18" charset="0"/>
              </a:rPr>
              <a:t>отсутствии;</a:t>
            </a:r>
          </a:p>
          <a:p>
            <a:pPr marL="285750" indent="-285750" algn="just">
              <a:buFont typeface="Wingdings" pitchFamily="2" charset="2"/>
              <a:buChar char="ü"/>
            </a:pPr>
            <a:r>
              <a:rPr lang="ru-RU" dirty="0" smtClean="0">
                <a:latin typeface="Cambria" pitchFamily="18" charset="0"/>
              </a:rPr>
              <a:t> </a:t>
            </a:r>
            <a:r>
              <a:rPr lang="ru-RU" dirty="0">
                <a:latin typeface="Cambria" pitchFamily="18" charset="0"/>
              </a:rPr>
              <a:t>порядок перерасчета размера платы за отдельные виды коммунальных услуг в период временного отсутствия граждан в занимаемом жилом </a:t>
            </a:r>
            <a:r>
              <a:rPr lang="ru-RU" dirty="0" smtClean="0">
                <a:latin typeface="Cambria" pitchFamily="18" charset="0"/>
              </a:rPr>
              <a:t>помещении;</a:t>
            </a:r>
          </a:p>
          <a:p>
            <a:pPr marL="285750" indent="-285750" algn="just">
              <a:buFont typeface="Wingdings" pitchFamily="2" charset="2"/>
              <a:buChar char="ü"/>
            </a:pPr>
            <a:r>
              <a:rPr lang="ru-RU" dirty="0" smtClean="0">
                <a:latin typeface="Cambria" pitchFamily="18" charset="0"/>
              </a:rPr>
              <a:t> </a:t>
            </a:r>
            <a:r>
              <a:rPr lang="ru-RU" dirty="0">
                <a:latin typeface="Cambria" pitchFamily="18" charset="0"/>
              </a:rPr>
              <a:t>порядок изменения размера платы за коммунальные услуги при предоставлении коммунальных услуг ненадлежащего качества и (или) с перерывами, превышающими установленную </a:t>
            </a:r>
            <a:r>
              <a:rPr lang="ru-RU" dirty="0" smtClean="0">
                <a:latin typeface="Cambria" pitchFamily="18" charset="0"/>
              </a:rPr>
              <a:t>продолжительность;</a:t>
            </a:r>
          </a:p>
          <a:p>
            <a:pPr marL="285750" indent="-285750" algn="just">
              <a:buFont typeface="Wingdings" pitchFamily="2" charset="2"/>
              <a:buChar char="ü"/>
            </a:pPr>
            <a:r>
              <a:rPr lang="ru-RU" dirty="0" smtClean="0">
                <a:latin typeface="Cambria" pitchFamily="18" charset="0"/>
              </a:rPr>
              <a:t> </a:t>
            </a:r>
            <a:r>
              <a:rPr lang="ru-RU" dirty="0">
                <a:latin typeface="Cambria" pitchFamily="18" charset="0"/>
              </a:rPr>
              <a:t>определяют основания и порядок приостановления или ограничения предоставления коммунальных услуг,</a:t>
            </a:r>
          </a:p>
        </p:txBody>
      </p:sp>
    </p:spTree>
    <p:extLst>
      <p:ext uri="{BB962C8B-B14F-4D97-AF65-F5344CB8AC3E}">
        <p14:creationId xmlns:p14="http://schemas.microsoft.com/office/powerpoint/2010/main" val="1036336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flipH="1">
            <a:off x="945174" y="57151"/>
            <a:ext cx="5904034" cy="574675"/>
          </a:xfrm>
          <a:prstGeom prst="rect">
            <a:avLst/>
          </a:prstGeom>
          <a:noFill/>
          <a:ln>
            <a:noFill/>
          </a:ln>
          <a:effectLst/>
        </p:spPr>
        <p:txBody>
          <a:bodyPr anchor="ctr">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ru-RU" sz="1600" b="1" dirty="0">
                <a:solidFill>
                  <a:srgbClr val="0049A2"/>
                </a:solidFill>
                <a:latin typeface="Arial" pitchFamily="34" charset="0"/>
                <a:cs typeface="Arial" pitchFamily="34" charset="0"/>
              </a:rPr>
              <a:t>ТП «Энергосбыт Бурятии» АО «Читаэнергосбыт» </a:t>
            </a:r>
          </a:p>
        </p:txBody>
      </p:sp>
      <p:pic>
        <p:nvPicPr>
          <p:cNvPr id="6147" name="Рисунок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4720" y="19052"/>
            <a:ext cx="700454"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Прямая соединительная линия 7"/>
          <p:cNvCxnSpPr/>
          <p:nvPr/>
        </p:nvCxnSpPr>
        <p:spPr>
          <a:xfrm>
            <a:off x="0" y="671513"/>
            <a:ext cx="9144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0" y="690563"/>
            <a:ext cx="9144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flipV="1">
            <a:off x="0" y="6664325"/>
            <a:ext cx="9144000"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flipV="1">
            <a:off x="0" y="6707188"/>
            <a:ext cx="9144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31" name="TextBox 2"/>
          <p:cNvSpPr txBox="1">
            <a:spLocks noChangeArrowheads="1"/>
          </p:cNvSpPr>
          <p:nvPr/>
        </p:nvSpPr>
        <p:spPr bwMode="auto">
          <a:xfrm>
            <a:off x="835655" y="3356992"/>
            <a:ext cx="787529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ru-RU"/>
            </a:defPPr>
            <a:lvl1pPr algn="ctr">
              <a:spcBef>
                <a:spcPct val="0"/>
              </a:spcBef>
              <a:buFont typeface="Arial" charset="0"/>
              <a:buNone/>
              <a:defRPr sz="1600">
                <a:latin typeface="Arial" charset="0"/>
                <a:cs typeface="Arial" charset="0"/>
              </a:defRPr>
            </a:lvl1pPr>
            <a:lvl2pPr marL="742950" indent="-285750">
              <a:spcBef>
                <a:spcPct val="20000"/>
              </a:spcBef>
              <a:buFont typeface="Arial" charset="0"/>
              <a:buChar char="–"/>
              <a:defRPr sz="2800">
                <a:latin typeface="Calibri" pitchFamily="34" charset="0"/>
              </a:defRPr>
            </a:lvl2pPr>
            <a:lvl3pPr marL="1143000" indent="-228600">
              <a:spcBef>
                <a:spcPct val="20000"/>
              </a:spcBef>
              <a:buFont typeface="Arial" charset="0"/>
              <a:buChar char="•"/>
              <a:defRPr sz="2400">
                <a:latin typeface="Calibri" pitchFamily="34" charset="0"/>
              </a:defRPr>
            </a:lvl3pPr>
            <a:lvl4pPr marL="1600200" indent="-228600">
              <a:spcBef>
                <a:spcPct val="20000"/>
              </a:spcBef>
              <a:buFont typeface="Arial" charset="0"/>
              <a:buChar char="–"/>
              <a:defRPr sz="2000">
                <a:latin typeface="Calibri" pitchFamily="34" charset="0"/>
              </a:defRPr>
            </a:lvl4pPr>
            <a:lvl5pPr marL="2057400" indent="-228600">
              <a:spcBef>
                <a:spcPct val="20000"/>
              </a:spcBef>
              <a:buFont typeface="Arial" charset="0"/>
              <a:buChar char="»"/>
              <a:defRPr sz="2000">
                <a:latin typeface="Calibri" pitchFamily="34" charset="0"/>
              </a:defRPr>
            </a:lvl5pPr>
            <a:lvl6pPr marL="2514600" indent="-228600" eaLnBrk="0" fontAlgn="base" hangingPunct="0">
              <a:spcBef>
                <a:spcPct val="20000"/>
              </a:spcBef>
              <a:spcAft>
                <a:spcPct val="0"/>
              </a:spcAft>
              <a:buFont typeface="Arial" charset="0"/>
              <a:buChar char="»"/>
              <a:defRPr sz="2000">
                <a:latin typeface="Calibri" pitchFamily="34" charset="0"/>
              </a:defRPr>
            </a:lvl6pPr>
            <a:lvl7pPr marL="2971800" indent="-228600" eaLnBrk="0" fontAlgn="base" hangingPunct="0">
              <a:spcBef>
                <a:spcPct val="20000"/>
              </a:spcBef>
              <a:spcAft>
                <a:spcPct val="0"/>
              </a:spcAft>
              <a:buFont typeface="Arial" charset="0"/>
              <a:buChar char="»"/>
              <a:defRPr sz="2000">
                <a:latin typeface="Calibri" pitchFamily="34" charset="0"/>
              </a:defRPr>
            </a:lvl7pPr>
            <a:lvl8pPr marL="3429000" indent="-228600" eaLnBrk="0" fontAlgn="base" hangingPunct="0">
              <a:spcBef>
                <a:spcPct val="20000"/>
              </a:spcBef>
              <a:spcAft>
                <a:spcPct val="0"/>
              </a:spcAft>
              <a:buFont typeface="Arial" charset="0"/>
              <a:buChar char="»"/>
              <a:defRPr sz="2000">
                <a:latin typeface="Calibri" pitchFamily="34" charset="0"/>
              </a:defRPr>
            </a:lvl8pPr>
            <a:lvl9pPr marL="3886200" indent="-228600" eaLnBrk="0" fontAlgn="base" hangingPunct="0">
              <a:spcBef>
                <a:spcPct val="20000"/>
              </a:spcBef>
              <a:spcAft>
                <a:spcPct val="0"/>
              </a:spcAft>
              <a:buFont typeface="Arial" charset="0"/>
              <a:buChar char="»"/>
              <a:defRPr sz="2000">
                <a:latin typeface="Calibri" pitchFamily="34" charset="0"/>
              </a:defRPr>
            </a:lvl9pPr>
          </a:lstStyle>
          <a:p>
            <a:pPr marL="342900" indent="-342900">
              <a:buFont typeface="Wingdings" pitchFamily="2" charset="2"/>
              <a:buChar char="ü"/>
            </a:pPr>
            <a:endParaRPr lang="ru-RU" altLang="ru-RU" sz="2000" b="1" i="1" dirty="0"/>
          </a:p>
        </p:txBody>
      </p:sp>
      <p:sp>
        <p:nvSpPr>
          <p:cNvPr id="41" name="TextBox 2"/>
          <p:cNvSpPr txBox="1">
            <a:spLocks noChangeArrowheads="1"/>
          </p:cNvSpPr>
          <p:nvPr/>
        </p:nvSpPr>
        <p:spPr bwMode="auto">
          <a:xfrm>
            <a:off x="3060081" y="3735118"/>
            <a:ext cx="36283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ru-RU"/>
            </a:defPPr>
            <a:lvl1pPr algn="ctr">
              <a:spcBef>
                <a:spcPct val="0"/>
              </a:spcBef>
              <a:buFont typeface="Arial" charset="0"/>
              <a:buNone/>
              <a:defRPr sz="1600">
                <a:latin typeface="Arial" charset="0"/>
                <a:cs typeface="Arial" charset="0"/>
              </a:defRPr>
            </a:lvl1pPr>
            <a:lvl2pPr marL="742950" indent="-285750">
              <a:spcBef>
                <a:spcPct val="20000"/>
              </a:spcBef>
              <a:buFont typeface="Arial" charset="0"/>
              <a:buChar char="–"/>
              <a:defRPr sz="2800">
                <a:latin typeface="Calibri" pitchFamily="34" charset="0"/>
              </a:defRPr>
            </a:lvl2pPr>
            <a:lvl3pPr marL="1143000" indent="-228600">
              <a:spcBef>
                <a:spcPct val="20000"/>
              </a:spcBef>
              <a:buFont typeface="Arial" charset="0"/>
              <a:buChar char="•"/>
              <a:defRPr sz="2400">
                <a:latin typeface="Calibri" pitchFamily="34" charset="0"/>
              </a:defRPr>
            </a:lvl3pPr>
            <a:lvl4pPr marL="1600200" indent="-228600">
              <a:spcBef>
                <a:spcPct val="20000"/>
              </a:spcBef>
              <a:buFont typeface="Arial" charset="0"/>
              <a:buChar char="–"/>
              <a:defRPr sz="2000">
                <a:latin typeface="Calibri" pitchFamily="34" charset="0"/>
              </a:defRPr>
            </a:lvl4pPr>
            <a:lvl5pPr marL="2057400" indent="-228600">
              <a:spcBef>
                <a:spcPct val="20000"/>
              </a:spcBef>
              <a:buFont typeface="Arial" charset="0"/>
              <a:buChar char="»"/>
              <a:defRPr sz="2000">
                <a:latin typeface="Calibri" pitchFamily="34" charset="0"/>
              </a:defRPr>
            </a:lvl5pPr>
            <a:lvl6pPr marL="2514600" indent="-228600" eaLnBrk="0" fontAlgn="base" hangingPunct="0">
              <a:spcBef>
                <a:spcPct val="20000"/>
              </a:spcBef>
              <a:spcAft>
                <a:spcPct val="0"/>
              </a:spcAft>
              <a:buFont typeface="Arial" charset="0"/>
              <a:buChar char="»"/>
              <a:defRPr sz="2000">
                <a:latin typeface="Calibri" pitchFamily="34" charset="0"/>
              </a:defRPr>
            </a:lvl6pPr>
            <a:lvl7pPr marL="2971800" indent="-228600" eaLnBrk="0" fontAlgn="base" hangingPunct="0">
              <a:spcBef>
                <a:spcPct val="20000"/>
              </a:spcBef>
              <a:spcAft>
                <a:spcPct val="0"/>
              </a:spcAft>
              <a:buFont typeface="Arial" charset="0"/>
              <a:buChar char="»"/>
              <a:defRPr sz="2000">
                <a:latin typeface="Calibri" pitchFamily="34" charset="0"/>
              </a:defRPr>
            </a:lvl7pPr>
            <a:lvl8pPr marL="3429000" indent="-228600" eaLnBrk="0" fontAlgn="base" hangingPunct="0">
              <a:spcBef>
                <a:spcPct val="20000"/>
              </a:spcBef>
              <a:spcAft>
                <a:spcPct val="0"/>
              </a:spcAft>
              <a:buFont typeface="Arial" charset="0"/>
              <a:buChar char="»"/>
              <a:defRPr sz="2000">
                <a:latin typeface="Calibri" pitchFamily="34" charset="0"/>
              </a:defRPr>
            </a:lvl8pPr>
            <a:lvl9pPr marL="3886200" indent="-228600" eaLnBrk="0" fontAlgn="base" hangingPunct="0">
              <a:spcBef>
                <a:spcPct val="20000"/>
              </a:spcBef>
              <a:spcAft>
                <a:spcPct val="0"/>
              </a:spcAft>
              <a:buFont typeface="Arial" charset="0"/>
              <a:buChar char="»"/>
              <a:defRPr sz="2000">
                <a:latin typeface="Calibri" pitchFamily="34" charset="0"/>
              </a:defRPr>
            </a:lvl9pPr>
          </a:lstStyle>
          <a:p>
            <a:r>
              <a:rPr lang="ru-RU" altLang="ru-RU" sz="1200" dirty="0"/>
              <a:t>  </a:t>
            </a:r>
            <a:endParaRPr lang="ru-RU" altLang="ru-RU" sz="1200" i="1" dirty="0">
              <a:solidFill>
                <a:srgbClr val="FF0000"/>
              </a:solidFill>
            </a:endParaRPr>
          </a:p>
        </p:txBody>
      </p:sp>
      <p:sp>
        <p:nvSpPr>
          <p:cNvPr id="2" name="Прямоугольник 1"/>
          <p:cNvSpPr/>
          <p:nvPr/>
        </p:nvSpPr>
        <p:spPr>
          <a:xfrm>
            <a:off x="395536" y="695666"/>
            <a:ext cx="8492936" cy="369332"/>
          </a:xfrm>
          <a:prstGeom prst="rect">
            <a:avLst/>
          </a:prstGeom>
        </p:spPr>
        <p:txBody>
          <a:bodyPr wrap="square">
            <a:spAutoFit/>
          </a:bodyPr>
          <a:lstStyle/>
          <a:p>
            <a:pPr algn="ctr"/>
            <a:r>
              <a:rPr lang="ru-RU" b="1" dirty="0">
                <a:solidFill>
                  <a:schemeClr val="tx2">
                    <a:lumMod val="75000"/>
                  </a:schemeClr>
                </a:solidFill>
                <a:latin typeface="Cambria" pitchFamily="18" charset="0"/>
              </a:rPr>
              <a:t>Определение размера платы за коммунальные услуги электроснабжения</a:t>
            </a:r>
          </a:p>
        </p:txBody>
      </p:sp>
      <p:sp>
        <p:nvSpPr>
          <p:cNvPr id="12" name="TextBox 2"/>
          <p:cNvSpPr txBox="1">
            <a:spLocks noChangeArrowheads="1"/>
          </p:cNvSpPr>
          <p:nvPr/>
        </p:nvSpPr>
        <p:spPr bwMode="auto">
          <a:xfrm>
            <a:off x="395536" y="1149795"/>
            <a:ext cx="8492936"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ru-RU"/>
            </a:defPPr>
            <a:lvl1pPr algn="ctr">
              <a:spcBef>
                <a:spcPct val="0"/>
              </a:spcBef>
              <a:buFont typeface="Arial" charset="0"/>
              <a:buNone/>
              <a:defRPr sz="1600">
                <a:latin typeface="Arial" charset="0"/>
                <a:cs typeface="Arial" charset="0"/>
              </a:defRPr>
            </a:lvl1pPr>
            <a:lvl2pPr marL="742950" indent="-285750">
              <a:spcBef>
                <a:spcPct val="20000"/>
              </a:spcBef>
              <a:buFont typeface="Arial" charset="0"/>
              <a:buChar char="–"/>
              <a:defRPr sz="2800">
                <a:latin typeface="Calibri" pitchFamily="34" charset="0"/>
              </a:defRPr>
            </a:lvl2pPr>
            <a:lvl3pPr marL="1143000" indent="-228600">
              <a:spcBef>
                <a:spcPct val="20000"/>
              </a:spcBef>
              <a:buFont typeface="Arial" charset="0"/>
              <a:buChar char="•"/>
              <a:defRPr sz="2400">
                <a:latin typeface="Calibri" pitchFamily="34" charset="0"/>
              </a:defRPr>
            </a:lvl3pPr>
            <a:lvl4pPr marL="1600200" indent="-228600">
              <a:spcBef>
                <a:spcPct val="20000"/>
              </a:spcBef>
              <a:buFont typeface="Arial" charset="0"/>
              <a:buChar char="–"/>
              <a:defRPr sz="2000">
                <a:latin typeface="Calibri" pitchFamily="34" charset="0"/>
              </a:defRPr>
            </a:lvl4pPr>
            <a:lvl5pPr marL="2057400" indent="-228600">
              <a:spcBef>
                <a:spcPct val="20000"/>
              </a:spcBef>
              <a:buFont typeface="Arial" charset="0"/>
              <a:buChar char="»"/>
              <a:defRPr sz="2000">
                <a:latin typeface="Calibri" pitchFamily="34" charset="0"/>
              </a:defRPr>
            </a:lvl5pPr>
            <a:lvl6pPr marL="2514600" indent="-228600" eaLnBrk="0" fontAlgn="base" hangingPunct="0">
              <a:spcBef>
                <a:spcPct val="20000"/>
              </a:spcBef>
              <a:spcAft>
                <a:spcPct val="0"/>
              </a:spcAft>
              <a:buFont typeface="Arial" charset="0"/>
              <a:buChar char="»"/>
              <a:defRPr sz="2000">
                <a:latin typeface="Calibri" pitchFamily="34" charset="0"/>
              </a:defRPr>
            </a:lvl6pPr>
            <a:lvl7pPr marL="2971800" indent="-228600" eaLnBrk="0" fontAlgn="base" hangingPunct="0">
              <a:spcBef>
                <a:spcPct val="20000"/>
              </a:spcBef>
              <a:spcAft>
                <a:spcPct val="0"/>
              </a:spcAft>
              <a:buFont typeface="Arial" charset="0"/>
              <a:buChar char="»"/>
              <a:defRPr sz="2000">
                <a:latin typeface="Calibri" pitchFamily="34" charset="0"/>
              </a:defRPr>
            </a:lvl7pPr>
            <a:lvl8pPr marL="3429000" indent="-228600" eaLnBrk="0" fontAlgn="base" hangingPunct="0">
              <a:spcBef>
                <a:spcPct val="20000"/>
              </a:spcBef>
              <a:spcAft>
                <a:spcPct val="0"/>
              </a:spcAft>
              <a:buFont typeface="Arial" charset="0"/>
              <a:buChar char="»"/>
              <a:defRPr sz="2000">
                <a:latin typeface="Calibri" pitchFamily="34" charset="0"/>
              </a:defRPr>
            </a:lvl8pPr>
            <a:lvl9pPr marL="3886200" indent="-228600" eaLnBrk="0" fontAlgn="base" hangingPunct="0">
              <a:spcBef>
                <a:spcPct val="20000"/>
              </a:spcBef>
              <a:spcAft>
                <a:spcPct val="0"/>
              </a:spcAft>
              <a:buFont typeface="Arial" charset="0"/>
              <a:buChar char="»"/>
              <a:defRPr sz="2000">
                <a:latin typeface="Calibri" pitchFamily="34" charset="0"/>
              </a:defRPr>
            </a:lvl9pPr>
          </a:lstStyle>
          <a:p>
            <a:r>
              <a:rPr lang="ru-RU" sz="1800" b="1" i="1" dirty="0" smtClean="0">
                <a:latin typeface="Cambria" pitchFamily="18" charset="0"/>
              </a:rPr>
              <a:t>Потребители коммунальных услуг в МКД вне зависимости от выбранного способа управления вносят плату :</a:t>
            </a:r>
          </a:p>
          <a:p>
            <a:endParaRPr lang="ru-RU" sz="1800" b="1" i="1" dirty="0" smtClean="0">
              <a:latin typeface="Cambria" pitchFamily="18" charset="0"/>
            </a:endParaRPr>
          </a:p>
          <a:p>
            <a:pPr marL="285750" indent="-285750" algn="l">
              <a:buFont typeface="Wingdings" panose="05000000000000000000" pitchFamily="2" charset="2"/>
              <a:buChar char="ü"/>
            </a:pPr>
            <a:r>
              <a:rPr lang="ru-RU" b="1" i="1" dirty="0" smtClean="0">
                <a:latin typeface="Cambria" pitchFamily="18" charset="0"/>
              </a:rPr>
              <a:t>за индивидуальное потребление в жилом и не жилом помещениях:</a:t>
            </a:r>
          </a:p>
          <a:p>
            <a:pPr algn="just"/>
            <a:r>
              <a:rPr lang="ru-RU" dirty="0" smtClean="0">
                <a:latin typeface="Cambria" pitchFamily="18" charset="0"/>
              </a:rPr>
              <a:t> </a:t>
            </a:r>
            <a:r>
              <a:rPr lang="ru-RU" dirty="0">
                <a:latin typeface="Cambria" pitchFamily="18" charset="0"/>
              </a:rPr>
              <a:t>- по показаниям </a:t>
            </a:r>
            <a:r>
              <a:rPr lang="ru-RU" dirty="0" smtClean="0">
                <a:latin typeface="Cambria" pitchFamily="18" charset="0"/>
              </a:rPr>
              <a:t>ИПУ, в </a:t>
            </a:r>
            <a:r>
              <a:rPr lang="ru-RU" dirty="0">
                <a:latin typeface="Cambria" pitchFamily="18" charset="0"/>
              </a:rPr>
              <a:t>случае наличия ИПУ</a:t>
            </a:r>
            <a:r>
              <a:rPr lang="ru-RU" dirty="0" smtClean="0">
                <a:latin typeface="Cambria" pitchFamily="18" charset="0"/>
              </a:rPr>
              <a:t>;</a:t>
            </a:r>
          </a:p>
          <a:p>
            <a:pPr algn="just"/>
            <a:r>
              <a:rPr lang="ru-RU" dirty="0" smtClean="0">
                <a:latin typeface="Cambria" pitchFamily="18" charset="0"/>
              </a:rPr>
              <a:t> </a:t>
            </a:r>
            <a:r>
              <a:rPr lang="ru-RU" dirty="0">
                <a:latin typeface="Cambria" pitchFamily="18" charset="0"/>
              </a:rPr>
              <a:t>- по нормативам </a:t>
            </a:r>
            <a:r>
              <a:rPr lang="ru-RU" dirty="0" smtClean="0">
                <a:latin typeface="Cambria" pitchFamily="18" charset="0"/>
              </a:rPr>
              <a:t>потребления, </a:t>
            </a:r>
            <a:r>
              <a:rPr lang="ru-RU" dirty="0">
                <a:latin typeface="Cambria" pitchFamily="18" charset="0"/>
              </a:rPr>
              <a:t>в случае отсутствия </a:t>
            </a:r>
            <a:r>
              <a:rPr lang="ru-RU" dirty="0" smtClean="0">
                <a:latin typeface="Cambria" pitchFamily="18" charset="0"/>
              </a:rPr>
              <a:t>ИПУ;</a:t>
            </a:r>
          </a:p>
          <a:p>
            <a:pPr algn="just"/>
            <a:r>
              <a:rPr lang="ru-RU" dirty="0" smtClean="0">
                <a:latin typeface="Cambria" pitchFamily="18" charset="0"/>
              </a:rPr>
              <a:t> - по среднемесячному потреблению, в случае отсутствия фактических  показаний ПУ. </a:t>
            </a:r>
          </a:p>
          <a:p>
            <a:pPr algn="just"/>
            <a:endParaRPr lang="ru-RU" dirty="0" smtClean="0">
              <a:latin typeface="Cambria" pitchFamily="18" charset="0"/>
            </a:endParaRPr>
          </a:p>
          <a:p>
            <a:pPr marL="285750" indent="-285750" algn="just">
              <a:buFont typeface="Wingdings" panose="05000000000000000000" pitchFamily="2" charset="2"/>
              <a:buChar char="ü"/>
            </a:pPr>
            <a:r>
              <a:rPr lang="ru-RU" b="1" i="1" dirty="0" smtClean="0">
                <a:latin typeface="Cambria" pitchFamily="18" charset="0"/>
              </a:rPr>
              <a:t>за потребление на «общедомовые нужды», потребляемое в процессе использования общего имущества в МКД: </a:t>
            </a:r>
          </a:p>
          <a:p>
            <a:pPr marL="285750" indent="-285750" algn="just">
              <a:buFont typeface="Wingdings" panose="05000000000000000000" pitchFamily="2" charset="2"/>
              <a:buChar char="ü"/>
            </a:pPr>
            <a:endParaRPr lang="ru-RU" b="1" i="1" dirty="0" smtClean="0">
              <a:latin typeface="Cambria" pitchFamily="18" charset="0"/>
            </a:endParaRPr>
          </a:p>
          <a:p>
            <a:pPr algn="just"/>
            <a:r>
              <a:rPr lang="ru-RU" dirty="0" smtClean="0">
                <a:latin typeface="Cambria" pitchFamily="18" charset="0"/>
              </a:rPr>
              <a:t>Нет ОДПУ в МКД </a:t>
            </a:r>
            <a:r>
              <a:rPr lang="ru-RU" dirty="0">
                <a:latin typeface="Cambria" pitchFamily="18" charset="0"/>
              </a:rPr>
              <a:t>- по нормативам потребления на ОДН: </a:t>
            </a:r>
            <a:endParaRPr lang="ru-RU" dirty="0" smtClean="0">
              <a:latin typeface="Cambria" pitchFamily="18" charset="0"/>
            </a:endParaRPr>
          </a:p>
          <a:p>
            <a:endParaRPr lang="ru-RU" b="1" dirty="0" smtClean="0">
              <a:latin typeface="Cambria" pitchFamily="18" charset="0"/>
            </a:endParaRPr>
          </a:p>
          <a:p>
            <a:r>
              <a:rPr lang="ru-RU" b="1" dirty="0" smtClean="0">
                <a:latin typeface="Cambria" pitchFamily="18" charset="0"/>
              </a:rPr>
              <a:t>P </a:t>
            </a:r>
            <a:r>
              <a:rPr lang="ru-RU" b="1" dirty="0">
                <a:latin typeface="Cambria" pitchFamily="18" charset="0"/>
              </a:rPr>
              <a:t>= NОДН *</a:t>
            </a:r>
            <a:r>
              <a:rPr lang="ru-RU" b="1" dirty="0" smtClean="0">
                <a:latin typeface="Cambria" pitchFamily="18" charset="0"/>
              </a:rPr>
              <a:t>S</a:t>
            </a:r>
            <a:r>
              <a:rPr lang="ru-RU" sz="1200" b="1" dirty="0" smtClean="0">
                <a:latin typeface="Cambria" pitchFamily="18" charset="0"/>
              </a:rPr>
              <a:t>ОИ</a:t>
            </a:r>
            <a:r>
              <a:rPr lang="ru-RU" b="1" dirty="0" smtClean="0">
                <a:latin typeface="Cambria" pitchFamily="18" charset="0"/>
              </a:rPr>
              <a:t>*</a:t>
            </a:r>
            <a:r>
              <a:rPr lang="ru-RU" b="1" dirty="0" err="1" smtClean="0">
                <a:latin typeface="Cambria" pitchFamily="18" charset="0"/>
              </a:rPr>
              <a:t>Si</a:t>
            </a:r>
            <a:r>
              <a:rPr lang="ru-RU" b="1" dirty="0" smtClean="0">
                <a:latin typeface="Cambria" pitchFamily="18" charset="0"/>
              </a:rPr>
              <a:t>/</a:t>
            </a:r>
            <a:r>
              <a:rPr lang="ru-RU" b="1" dirty="0" err="1" smtClean="0">
                <a:latin typeface="Cambria" pitchFamily="18" charset="0"/>
              </a:rPr>
              <a:t>Sоб</a:t>
            </a:r>
            <a:r>
              <a:rPr lang="ru-RU" b="1" dirty="0" smtClean="0">
                <a:latin typeface="Cambria" pitchFamily="18" charset="0"/>
              </a:rPr>
              <a:t> </a:t>
            </a:r>
            <a:r>
              <a:rPr lang="ru-RU" b="1" dirty="0">
                <a:latin typeface="Cambria" pitchFamily="18" charset="0"/>
              </a:rPr>
              <a:t>*T </a:t>
            </a:r>
            <a:endParaRPr lang="ru-RU" b="1" dirty="0" smtClean="0">
              <a:latin typeface="Cambria" pitchFamily="18" charset="0"/>
            </a:endParaRPr>
          </a:p>
          <a:p>
            <a:endParaRPr lang="ru-RU" b="1" dirty="0" smtClean="0">
              <a:latin typeface="Cambria" pitchFamily="18" charset="0"/>
            </a:endParaRPr>
          </a:p>
          <a:p>
            <a:pPr algn="just"/>
            <a:r>
              <a:rPr lang="ru-RU" dirty="0" smtClean="0">
                <a:latin typeface="Cambria" pitchFamily="18" charset="0"/>
              </a:rPr>
              <a:t>Есть ОДПУ </a:t>
            </a:r>
            <a:r>
              <a:rPr lang="ru-RU" dirty="0">
                <a:latin typeface="Cambria" pitchFamily="18" charset="0"/>
              </a:rPr>
              <a:t>- как разница между показаниями </a:t>
            </a:r>
            <a:r>
              <a:rPr lang="ru-RU" dirty="0" smtClean="0">
                <a:latin typeface="Cambria" pitchFamily="18" charset="0"/>
              </a:rPr>
              <a:t>ОДПУ и суммой индивидуального потребления во всех помещениях МКД, распределенная между потребителями пропорционально площади </a:t>
            </a:r>
            <a:r>
              <a:rPr lang="ru-RU" dirty="0">
                <a:latin typeface="Cambria" pitchFamily="18" charset="0"/>
              </a:rPr>
              <a:t>занимаемых ими помещений в МКД : </a:t>
            </a:r>
            <a:endParaRPr lang="ru-RU" dirty="0" smtClean="0">
              <a:latin typeface="Cambria" pitchFamily="18" charset="0"/>
            </a:endParaRPr>
          </a:p>
          <a:p>
            <a:r>
              <a:rPr lang="ru-RU" dirty="0">
                <a:latin typeface="Cambria" pitchFamily="18" charset="0"/>
              </a:rPr>
              <a:t> </a:t>
            </a:r>
            <a:endParaRPr lang="ru-RU" dirty="0" smtClean="0">
              <a:latin typeface="Cambria" pitchFamily="18" charset="0"/>
            </a:endParaRPr>
          </a:p>
          <a:p>
            <a:r>
              <a:rPr lang="ru-RU" dirty="0" smtClean="0">
                <a:latin typeface="Cambria" pitchFamily="18" charset="0"/>
              </a:rPr>
              <a:t> </a:t>
            </a:r>
            <a:r>
              <a:rPr lang="ru-RU" b="1" dirty="0">
                <a:latin typeface="Cambria" pitchFamily="18" charset="0"/>
              </a:rPr>
              <a:t>P = (</a:t>
            </a:r>
            <a:r>
              <a:rPr lang="ru-RU" b="1" dirty="0" smtClean="0">
                <a:latin typeface="Cambria" pitchFamily="18" charset="0"/>
              </a:rPr>
              <a:t>VОДПУ </a:t>
            </a:r>
            <a:r>
              <a:rPr lang="ru-RU" b="1" dirty="0">
                <a:latin typeface="Cambria" pitchFamily="18" charset="0"/>
              </a:rPr>
              <a:t>-∑</a:t>
            </a:r>
            <a:r>
              <a:rPr lang="ru-RU" b="1" dirty="0" err="1">
                <a:latin typeface="Cambria" pitchFamily="18" charset="0"/>
              </a:rPr>
              <a:t>Vi</a:t>
            </a:r>
            <a:r>
              <a:rPr lang="ru-RU" b="1" dirty="0">
                <a:latin typeface="Cambria" pitchFamily="18" charset="0"/>
              </a:rPr>
              <a:t>) *</a:t>
            </a:r>
            <a:r>
              <a:rPr lang="ru-RU" b="1" dirty="0" err="1" smtClean="0">
                <a:latin typeface="Cambria" pitchFamily="18" charset="0"/>
              </a:rPr>
              <a:t>Si</a:t>
            </a:r>
            <a:r>
              <a:rPr lang="ru-RU" b="1" dirty="0" smtClean="0">
                <a:latin typeface="Cambria" pitchFamily="18" charset="0"/>
              </a:rPr>
              <a:t>/</a:t>
            </a:r>
            <a:r>
              <a:rPr lang="ru-RU" b="1" dirty="0" err="1" smtClean="0">
                <a:latin typeface="Cambria" pitchFamily="18" charset="0"/>
              </a:rPr>
              <a:t>Sоб</a:t>
            </a:r>
            <a:r>
              <a:rPr lang="ru-RU" b="1" dirty="0" smtClean="0">
                <a:latin typeface="Cambria" pitchFamily="18" charset="0"/>
              </a:rPr>
              <a:t> </a:t>
            </a:r>
            <a:r>
              <a:rPr lang="ru-RU" b="1" dirty="0">
                <a:latin typeface="Cambria" pitchFamily="18" charset="0"/>
              </a:rPr>
              <a:t>*T</a:t>
            </a:r>
            <a:endParaRPr lang="ru-RU" altLang="ru-RU" b="1" i="1" dirty="0">
              <a:latin typeface="Cambria" pitchFamily="18" charset="0"/>
            </a:endParaRPr>
          </a:p>
        </p:txBody>
      </p:sp>
    </p:spTree>
    <p:extLst>
      <p:ext uri="{BB962C8B-B14F-4D97-AF65-F5344CB8AC3E}">
        <p14:creationId xmlns:p14="http://schemas.microsoft.com/office/powerpoint/2010/main" val="648741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flipH="1">
            <a:off x="945174" y="57151"/>
            <a:ext cx="5904034" cy="574675"/>
          </a:xfrm>
          <a:prstGeom prst="rect">
            <a:avLst/>
          </a:prstGeom>
          <a:noFill/>
          <a:ln>
            <a:noFill/>
          </a:ln>
          <a:effectLst/>
        </p:spPr>
        <p:txBody>
          <a:bodyPr anchor="ctr">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ru-RU" sz="1600" b="1" dirty="0">
                <a:solidFill>
                  <a:srgbClr val="0049A2"/>
                </a:solidFill>
                <a:latin typeface="Arial" pitchFamily="34" charset="0"/>
                <a:cs typeface="Arial" pitchFamily="34" charset="0"/>
              </a:rPr>
              <a:t>ТП «Энергосбыт Бурятии» АО «Читаэнергосбыт» </a:t>
            </a:r>
          </a:p>
        </p:txBody>
      </p:sp>
      <p:pic>
        <p:nvPicPr>
          <p:cNvPr id="6147" name="Рисунок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4720" y="19052"/>
            <a:ext cx="700454"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Прямая соединительная линия 7"/>
          <p:cNvCxnSpPr/>
          <p:nvPr/>
        </p:nvCxnSpPr>
        <p:spPr>
          <a:xfrm>
            <a:off x="0" y="671513"/>
            <a:ext cx="9144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0" y="690563"/>
            <a:ext cx="9144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flipV="1">
            <a:off x="0" y="6664325"/>
            <a:ext cx="9144000"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flipV="1">
            <a:off x="0" y="6707188"/>
            <a:ext cx="9144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31" name="TextBox 2"/>
          <p:cNvSpPr txBox="1">
            <a:spLocks noChangeArrowheads="1"/>
          </p:cNvSpPr>
          <p:nvPr/>
        </p:nvSpPr>
        <p:spPr bwMode="auto">
          <a:xfrm>
            <a:off x="3096534" y="3440732"/>
            <a:ext cx="36283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ru-RU"/>
            </a:defPPr>
            <a:lvl1pPr algn="ctr">
              <a:spcBef>
                <a:spcPct val="0"/>
              </a:spcBef>
              <a:buFont typeface="Arial" charset="0"/>
              <a:buNone/>
              <a:defRPr sz="1600">
                <a:latin typeface="Arial" charset="0"/>
                <a:cs typeface="Arial" charset="0"/>
              </a:defRPr>
            </a:lvl1pPr>
            <a:lvl2pPr marL="742950" indent="-285750">
              <a:spcBef>
                <a:spcPct val="20000"/>
              </a:spcBef>
              <a:buFont typeface="Arial" charset="0"/>
              <a:buChar char="–"/>
              <a:defRPr sz="2800">
                <a:latin typeface="Calibri" pitchFamily="34" charset="0"/>
              </a:defRPr>
            </a:lvl2pPr>
            <a:lvl3pPr marL="1143000" indent="-228600">
              <a:spcBef>
                <a:spcPct val="20000"/>
              </a:spcBef>
              <a:buFont typeface="Arial" charset="0"/>
              <a:buChar char="•"/>
              <a:defRPr sz="2400">
                <a:latin typeface="Calibri" pitchFamily="34" charset="0"/>
              </a:defRPr>
            </a:lvl3pPr>
            <a:lvl4pPr marL="1600200" indent="-228600">
              <a:spcBef>
                <a:spcPct val="20000"/>
              </a:spcBef>
              <a:buFont typeface="Arial" charset="0"/>
              <a:buChar char="–"/>
              <a:defRPr sz="2000">
                <a:latin typeface="Calibri" pitchFamily="34" charset="0"/>
              </a:defRPr>
            </a:lvl4pPr>
            <a:lvl5pPr marL="2057400" indent="-228600">
              <a:spcBef>
                <a:spcPct val="20000"/>
              </a:spcBef>
              <a:buFont typeface="Arial" charset="0"/>
              <a:buChar char="»"/>
              <a:defRPr sz="2000">
                <a:latin typeface="Calibri" pitchFamily="34" charset="0"/>
              </a:defRPr>
            </a:lvl5pPr>
            <a:lvl6pPr marL="2514600" indent="-228600" eaLnBrk="0" fontAlgn="base" hangingPunct="0">
              <a:spcBef>
                <a:spcPct val="20000"/>
              </a:spcBef>
              <a:spcAft>
                <a:spcPct val="0"/>
              </a:spcAft>
              <a:buFont typeface="Arial" charset="0"/>
              <a:buChar char="»"/>
              <a:defRPr sz="2000">
                <a:latin typeface="Calibri" pitchFamily="34" charset="0"/>
              </a:defRPr>
            </a:lvl6pPr>
            <a:lvl7pPr marL="2971800" indent="-228600" eaLnBrk="0" fontAlgn="base" hangingPunct="0">
              <a:spcBef>
                <a:spcPct val="20000"/>
              </a:spcBef>
              <a:spcAft>
                <a:spcPct val="0"/>
              </a:spcAft>
              <a:buFont typeface="Arial" charset="0"/>
              <a:buChar char="»"/>
              <a:defRPr sz="2000">
                <a:latin typeface="Calibri" pitchFamily="34" charset="0"/>
              </a:defRPr>
            </a:lvl7pPr>
            <a:lvl8pPr marL="3429000" indent="-228600" eaLnBrk="0" fontAlgn="base" hangingPunct="0">
              <a:spcBef>
                <a:spcPct val="20000"/>
              </a:spcBef>
              <a:spcAft>
                <a:spcPct val="0"/>
              </a:spcAft>
              <a:buFont typeface="Arial" charset="0"/>
              <a:buChar char="»"/>
              <a:defRPr sz="2000">
                <a:latin typeface="Calibri" pitchFamily="34" charset="0"/>
              </a:defRPr>
            </a:lvl8pPr>
            <a:lvl9pPr marL="3886200" indent="-228600" eaLnBrk="0" fontAlgn="base" hangingPunct="0">
              <a:spcBef>
                <a:spcPct val="20000"/>
              </a:spcBef>
              <a:spcAft>
                <a:spcPct val="0"/>
              </a:spcAft>
              <a:buFont typeface="Arial" charset="0"/>
              <a:buChar char="»"/>
              <a:defRPr sz="2000">
                <a:latin typeface="Calibri" pitchFamily="34" charset="0"/>
              </a:defRPr>
            </a:lvl9pPr>
          </a:lstStyle>
          <a:p>
            <a:r>
              <a:rPr lang="ru-RU" altLang="ru-RU" sz="1200" dirty="0"/>
              <a:t>  </a:t>
            </a:r>
            <a:endParaRPr lang="ru-RU" altLang="ru-RU" sz="1200" i="1" dirty="0"/>
          </a:p>
        </p:txBody>
      </p:sp>
      <p:sp>
        <p:nvSpPr>
          <p:cNvPr id="41" name="TextBox 2"/>
          <p:cNvSpPr txBox="1">
            <a:spLocks noChangeArrowheads="1"/>
          </p:cNvSpPr>
          <p:nvPr/>
        </p:nvSpPr>
        <p:spPr bwMode="auto">
          <a:xfrm>
            <a:off x="3060081" y="3735118"/>
            <a:ext cx="36283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ru-RU"/>
            </a:defPPr>
            <a:lvl1pPr algn="ctr">
              <a:spcBef>
                <a:spcPct val="0"/>
              </a:spcBef>
              <a:buFont typeface="Arial" charset="0"/>
              <a:buNone/>
              <a:defRPr sz="1600">
                <a:latin typeface="Arial" charset="0"/>
                <a:cs typeface="Arial" charset="0"/>
              </a:defRPr>
            </a:lvl1pPr>
            <a:lvl2pPr marL="742950" indent="-285750">
              <a:spcBef>
                <a:spcPct val="20000"/>
              </a:spcBef>
              <a:buFont typeface="Arial" charset="0"/>
              <a:buChar char="–"/>
              <a:defRPr sz="2800">
                <a:latin typeface="Calibri" pitchFamily="34" charset="0"/>
              </a:defRPr>
            </a:lvl2pPr>
            <a:lvl3pPr marL="1143000" indent="-228600">
              <a:spcBef>
                <a:spcPct val="20000"/>
              </a:spcBef>
              <a:buFont typeface="Arial" charset="0"/>
              <a:buChar char="•"/>
              <a:defRPr sz="2400">
                <a:latin typeface="Calibri" pitchFamily="34" charset="0"/>
              </a:defRPr>
            </a:lvl3pPr>
            <a:lvl4pPr marL="1600200" indent="-228600">
              <a:spcBef>
                <a:spcPct val="20000"/>
              </a:spcBef>
              <a:buFont typeface="Arial" charset="0"/>
              <a:buChar char="–"/>
              <a:defRPr sz="2000">
                <a:latin typeface="Calibri" pitchFamily="34" charset="0"/>
              </a:defRPr>
            </a:lvl4pPr>
            <a:lvl5pPr marL="2057400" indent="-228600">
              <a:spcBef>
                <a:spcPct val="20000"/>
              </a:spcBef>
              <a:buFont typeface="Arial" charset="0"/>
              <a:buChar char="»"/>
              <a:defRPr sz="2000">
                <a:latin typeface="Calibri" pitchFamily="34" charset="0"/>
              </a:defRPr>
            </a:lvl5pPr>
            <a:lvl6pPr marL="2514600" indent="-228600" eaLnBrk="0" fontAlgn="base" hangingPunct="0">
              <a:spcBef>
                <a:spcPct val="20000"/>
              </a:spcBef>
              <a:spcAft>
                <a:spcPct val="0"/>
              </a:spcAft>
              <a:buFont typeface="Arial" charset="0"/>
              <a:buChar char="»"/>
              <a:defRPr sz="2000">
                <a:latin typeface="Calibri" pitchFamily="34" charset="0"/>
              </a:defRPr>
            </a:lvl6pPr>
            <a:lvl7pPr marL="2971800" indent="-228600" eaLnBrk="0" fontAlgn="base" hangingPunct="0">
              <a:spcBef>
                <a:spcPct val="20000"/>
              </a:spcBef>
              <a:spcAft>
                <a:spcPct val="0"/>
              </a:spcAft>
              <a:buFont typeface="Arial" charset="0"/>
              <a:buChar char="»"/>
              <a:defRPr sz="2000">
                <a:latin typeface="Calibri" pitchFamily="34" charset="0"/>
              </a:defRPr>
            </a:lvl7pPr>
            <a:lvl8pPr marL="3429000" indent="-228600" eaLnBrk="0" fontAlgn="base" hangingPunct="0">
              <a:spcBef>
                <a:spcPct val="20000"/>
              </a:spcBef>
              <a:spcAft>
                <a:spcPct val="0"/>
              </a:spcAft>
              <a:buFont typeface="Arial" charset="0"/>
              <a:buChar char="»"/>
              <a:defRPr sz="2000">
                <a:latin typeface="Calibri" pitchFamily="34" charset="0"/>
              </a:defRPr>
            </a:lvl8pPr>
            <a:lvl9pPr marL="3886200" indent="-228600" eaLnBrk="0" fontAlgn="base" hangingPunct="0">
              <a:spcBef>
                <a:spcPct val="20000"/>
              </a:spcBef>
              <a:spcAft>
                <a:spcPct val="0"/>
              </a:spcAft>
              <a:buFont typeface="Arial" charset="0"/>
              <a:buChar char="»"/>
              <a:defRPr sz="2000">
                <a:latin typeface="Calibri" pitchFamily="34" charset="0"/>
              </a:defRPr>
            </a:lvl9pPr>
          </a:lstStyle>
          <a:p>
            <a:r>
              <a:rPr lang="ru-RU" altLang="ru-RU" sz="1200" dirty="0"/>
              <a:t>  </a:t>
            </a:r>
            <a:endParaRPr lang="ru-RU" altLang="ru-RU" sz="1200" i="1" dirty="0">
              <a:solidFill>
                <a:srgbClr val="FF0000"/>
              </a:solidFill>
            </a:endParaRPr>
          </a:p>
        </p:txBody>
      </p:sp>
      <p:sp>
        <p:nvSpPr>
          <p:cNvPr id="2" name="Прямоугольник 1"/>
          <p:cNvSpPr/>
          <p:nvPr/>
        </p:nvSpPr>
        <p:spPr>
          <a:xfrm>
            <a:off x="251083" y="690563"/>
            <a:ext cx="8719768" cy="369332"/>
          </a:xfrm>
          <a:prstGeom prst="rect">
            <a:avLst/>
          </a:prstGeom>
        </p:spPr>
        <p:txBody>
          <a:bodyPr wrap="square">
            <a:spAutoFit/>
          </a:bodyPr>
          <a:lstStyle/>
          <a:p>
            <a:pPr algn="ctr"/>
            <a:r>
              <a:rPr lang="ru-RU" b="1" dirty="0">
                <a:solidFill>
                  <a:schemeClr val="tx2">
                    <a:lumMod val="75000"/>
                  </a:schemeClr>
                </a:solidFill>
                <a:latin typeface="Cambria" pitchFamily="18" charset="0"/>
              </a:rPr>
              <a:t>Определение размера платы за «общедомовые нужды»</a:t>
            </a:r>
          </a:p>
        </p:txBody>
      </p:sp>
      <p:sp>
        <p:nvSpPr>
          <p:cNvPr id="3" name="Прямоугольник 2"/>
          <p:cNvSpPr/>
          <p:nvPr/>
        </p:nvSpPr>
        <p:spPr>
          <a:xfrm>
            <a:off x="401900" y="1063440"/>
            <a:ext cx="8568951" cy="6278642"/>
          </a:xfrm>
          <a:prstGeom prst="rect">
            <a:avLst/>
          </a:prstGeom>
        </p:spPr>
        <p:txBody>
          <a:bodyPr wrap="square">
            <a:spAutoFit/>
          </a:bodyPr>
          <a:lstStyle/>
          <a:p>
            <a:pPr algn="just"/>
            <a:r>
              <a:rPr lang="ru-RU" dirty="0" smtClean="0">
                <a:latin typeface="Cambria" pitchFamily="18" charset="0"/>
              </a:rPr>
              <a:t> </a:t>
            </a:r>
            <a:r>
              <a:rPr lang="ru-RU" sz="1600" b="1" dirty="0" smtClean="0">
                <a:latin typeface="Cambria" pitchFamily="18" charset="0"/>
              </a:rPr>
              <a:t>с 01.07.2020 года ПП № 950 РФ внесены изменения в </a:t>
            </a:r>
            <a:r>
              <a:rPr lang="ru-RU" sz="1600" dirty="0" smtClean="0">
                <a:latin typeface="Cambria" pitchFamily="18" charset="0"/>
              </a:rPr>
              <a:t>п.44  «Правил» -  предусматривает распределение объема коммунальной услуги  определенного </a:t>
            </a:r>
            <a:r>
              <a:rPr lang="ru-RU" sz="1600" dirty="0">
                <a:latin typeface="Cambria" pitchFamily="18" charset="0"/>
              </a:rPr>
              <a:t>исходя из показаний коллективного (общедомового) прибора </a:t>
            </a:r>
            <a:r>
              <a:rPr lang="ru-RU" sz="1600" dirty="0" smtClean="0">
                <a:latin typeface="Cambria" pitchFamily="18" charset="0"/>
              </a:rPr>
              <a:t>учета </a:t>
            </a:r>
            <a:r>
              <a:rPr lang="ru-RU" sz="1600" dirty="0">
                <a:latin typeface="Cambria" pitchFamily="18" charset="0"/>
              </a:rPr>
              <a:t>между всеми жилыми и нежилыми помещениями пропорционально размеру общей площади каждого жилого и нежилого </a:t>
            </a:r>
            <a:r>
              <a:rPr lang="ru-RU" sz="1600" dirty="0" smtClean="0">
                <a:latin typeface="Cambria" pitchFamily="18" charset="0"/>
              </a:rPr>
              <a:t>помещения в случаях:</a:t>
            </a:r>
          </a:p>
          <a:p>
            <a:pPr marL="285750" indent="-285750" algn="just">
              <a:buFont typeface="Wingdings" pitchFamily="2" charset="2"/>
              <a:buChar char="ü"/>
            </a:pPr>
            <a:r>
              <a:rPr lang="ru-RU" sz="1600" dirty="0" smtClean="0">
                <a:latin typeface="Cambria" pitchFamily="18" charset="0"/>
              </a:rPr>
              <a:t>при которых, </a:t>
            </a:r>
            <a:r>
              <a:rPr lang="ru-RU" sz="1600" dirty="0">
                <a:latin typeface="Cambria" pitchFamily="18" charset="0"/>
              </a:rPr>
              <a:t>в соответствии с настоящими Правилами исполнителем коммунальной услуги является </a:t>
            </a:r>
            <a:r>
              <a:rPr lang="ru-RU" sz="1600" b="1" i="1" dirty="0" err="1">
                <a:latin typeface="Cambria" pitchFamily="18" charset="0"/>
              </a:rPr>
              <a:t>ресурсоснабжающая</a:t>
            </a:r>
            <a:r>
              <a:rPr lang="ru-RU" sz="1600" b="1" i="1" dirty="0">
                <a:latin typeface="Cambria" pitchFamily="18" charset="0"/>
              </a:rPr>
              <a:t> </a:t>
            </a:r>
            <a:r>
              <a:rPr lang="ru-RU" sz="1600" b="1" i="1" dirty="0" smtClean="0">
                <a:latin typeface="Cambria" pitchFamily="18" charset="0"/>
              </a:rPr>
              <a:t>организация                                       </a:t>
            </a:r>
            <a:r>
              <a:rPr lang="ru-RU" sz="1600" i="1" dirty="0" smtClean="0">
                <a:latin typeface="Cambria" pitchFamily="18" charset="0"/>
              </a:rPr>
              <a:t>(при непосредственном способе управления или способ управления не реализован);</a:t>
            </a:r>
          </a:p>
          <a:p>
            <a:pPr algn="just"/>
            <a:endParaRPr lang="ru-RU" sz="1600" i="1" dirty="0" smtClean="0">
              <a:latin typeface="Cambria" pitchFamily="18" charset="0"/>
            </a:endParaRPr>
          </a:p>
          <a:p>
            <a:pPr algn="ctr"/>
            <a:r>
              <a:rPr lang="ru-RU" sz="1600" i="1" dirty="0" smtClean="0">
                <a:latin typeface="Cambria" pitchFamily="18" charset="0"/>
              </a:rPr>
              <a:t>Годовой </a:t>
            </a:r>
            <a:r>
              <a:rPr lang="ru-RU" sz="1600" i="1" dirty="0">
                <a:latin typeface="Cambria" pitchFamily="18" charset="0"/>
              </a:rPr>
              <a:t>объем начислений «</a:t>
            </a:r>
            <a:r>
              <a:rPr lang="ru-RU" altLang="ru-RU" sz="1600" i="1" dirty="0">
                <a:latin typeface="Cambria" pitchFamily="18" charset="0"/>
              </a:rPr>
              <a:t>сверхнормативного ОДН» по РБ составляет </a:t>
            </a:r>
            <a:r>
              <a:rPr lang="ru-RU" altLang="ru-RU" sz="1600" b="1" i="1" dirty="0">
                <a:latin typeface="Cambria" pitchFamily="18" charset="0"/>
              </a:rPr>
              <a:t>51,4 млн </a:t>
            </a:r>
            <a:r>
              <a:rPr lang="ru-RU" altLang="ru-RU" sz="1600" b="1" i="1" dirty="0" smtClean="0">
                <a:latin typeface="Cambria" pitchFamily="18" charset="0"/>
              </a:rPr>
              <a:t>руб. </a:t>
            </a:r>
            <a:r>
              <a:rPr lang="ru-RU" altLang="ru-RU" sz="1600" b="1" i="1" dirty="0">
                <a:latin typeface="Cambria" pitchFamily="18" charset="0"/>
              </a:rPr>
              <a:t>в год</a:t>
            </a:r>
            <a:r>
              <a:rPr lang="ru-RU" altLang="ru-RU" sz="1600" i="1" dirty="0">
                <a:latin typeface="Cambria" pitchFamily="18" charset="0"/>
              </a:rPr>
              <a:t>, в том числе в МКД в домах с «непосредственным управлением»  </a:t>
            </a:r>
            <a:endParaRPr lang="ru-RU" altLang="ru-RU" sz="1600" i="1" dirty="0" smtClean="0">
              <a:latin typeface="Cambria" pitchFamily="18" charset="0"/>
            </a:endParaRPr>
          </a:p>
          <a:p>
            <a:pPr algn="ctr"/>
            <a:r>
              <a:rPr lang="ru-RU" altLang="ru-RU" sz="1600" i="1" dirty="0" smtClean="0">
                <a:latin typeface="Cambria" pitchFamily="18" charset="0"/>
              </a:rPr>
              <a:t>составляет </a:t>
            </a:r>
            <a:r>
              <a:rPr lang="ru-RU" altLang="ru-RU" sz="1600" b="1" i="1" dirty="0">
                <a:latin typeface="Cambria" pitchFamily="18" charset="0"/>
              </a:rPr>
              <a:t>29,7 </a:t>
            </a:r>
            <a:r>
              <a:rPr lang="ru-RU" altLang="ru-RU" sz="1600" b="1" i="1" dirty="0" smtClean="0">
                <a:latin typeface="Cambria" pitchFamily="18" charset="0"/>
              </a:rPr>
              <a:t>млн руб. </a:t>
            </a:r>
            <a:r>
              <a:rPr lang="ru-RU" altLang="ru-RU" sz="1600" b="1" i="1" dirty="0">
                <a:latin typeface="Cambria" pitchFamily="18" charset="0"/>
              </a:rPr>
              <a:t>в год</a:t>
            </a:r>
            <a:r>
              <a:rPr lang="ru-RU" altLang="ru-RU" sz="1600" i="1" dirty="0" smtClean="0">
                <a:latin typeface="Cambria" pitchFamily="18" charset="0"/>
              </a:rPr>
              <a:t>.</a:t>
            </a:r>
            <a:r>
              <a:rPr lang="ru-RU" sz="1600" i="1" dirty="0">
                <a:latin typeface="Cambria" pitchFamily="18" charset="0"/>
              </a:rPr>
              <a:t> </a:t>
            </a:r>
            <a:endParaRPr lang="ru-RU" sz="1600" i="1" dirty="0" smtClean="0">
              <a:latin typeface="Cambria" pitchFamily="18" charset="0"/>
            </a:endParaRPr>
          </a:p>
          <a:p>
            <a:pPr algn="ctr"/>
            <a:r>
              <a:rPr lang="ru-RU" sz="1600" i="1" dirty="0" smtClean="0">
                <a:latin typeface="Cambria" pitchFamily="18" charset="0"/>
              </a:rPr>
              <a:t>Задолженность </a:t>
            </a:r>
            <a:r>
              <a:rPr lang="ru-RU" sz="1600" i="1" dirty="0">
                <a:latin typeface="Cambria" pitchFamily="18" charset="0"/>
              </a:rPr>
              <a:t>граждан за ОДН перед Гарантирующим поставщиком по состоянию на </a:t>
            </a:r>
            <a:r>
              <a:rPr lang="ru-RU" sz="1600" b="1" i="1" dirty="0">
                <a:latin typeface="Cambria" pitchFamily="18" charset="0"/>
              </a:rPr>
              <a:t>01.06.2021</a:t>
            </a:r>
            <a:r>
              <a:rPr lang="ru-RU" sz="1600" i="1" dirty="0">
                <a:latin typeface="Cambria" pitchFamily="18" charset="0"/>
              </a:rPr>
              <a:t> года составляет – </a:t>
            </a:r>
            <a:r>
              <a:rPr lang="ru-RU" sz="1600" b="1" i="1" dirty="0" smtClean="0">
                <a:latin typeface="Cambria" pitchFamily="18" charset="0"/>
              </a:rPr>
              <a:t>48,7 млн руб</a:t>
            </a:r>
            <a:r>
              <a:rPr lang="ru-RU" sz="1600" b="1" i="1" dirty="0">
                <a:latin typeface="Cambria" pitchFamily="18" charset="0"/>
              </a:rPr>
              <a:t>.</a:t>
            </a:r>
            <a:r>
              <a:rPr lang="ru-RU" sz="1600" i="1" dirty="0">
                <a:latin typeface="Cambria" pitchFamily="18" charset="0"/>
              </a:rPr>
              <a:t> </a:t>
            </a:r>
            <a:endParaRPr lang="ru-RU" altLang="ru-RU" sz="1600" i="1" dirty="0">
              <a:latin typeface="Cambria" pitchFamily="18" charset="0"/>
            </a:endParaRPr>
          </a:p>
          <a:p>
            <a:pPr marL="285750" indent="-285750" algn="just">
              <a:buFont typeface="Wingdings" pitchFamily="2" charset="2"/>
              <a:buChar char="ü"/>
            </a:pPr>
            <a:endParaRPr lang="ru-RU" sz="1600" b="1" dirty="0" smtClean="0">
              <a:latin typeface="Cambria" pitchFamily="18" charset="0"/>
            </a:endParaRPr>
          </a:p>
          <a:p>
            <a:pPr marL="285750" indent="-285750" algn="just">
              <a:buFont typeface="Wingdings" pitchFamily="2" charset="2"/>
              <a:buChar char="ü"/>
            </a:pPr>
            <a:r>
              <a:rPr lang="ru-RU" sz="1600" b="1" i="1" dirty="0" smtClean="0">
                <a:latin typeface="Cambria" pitchFamily="18" charset="0"/>
              </a:rPr>
              <a:t>при </a:t>
            </a:r>
            <a:r>
              <a:rPr lang="ru-RU" sz="1600" b="1" i="1" dirty="0">
                <a:latin typeface="Cambria" pitchFamily="18" charset="0"/>
              </a:rPr>
              <a:t>наличии  в МКД исполнителя коммунальных услуг (УК и ТСЖ)             </a:t>
            </a:r>
            <a:r>
              <a:rPr lang="ru-RU" sz="1600" dirty="0">
                <a:latin typeface="Cambria" pitchFamily="18" charset="0"/>
              </a:rPr>
              <a:t>в случае превышения объема коммунальной услуги на ОДН, определенного исходя из показаний ОДПУ, над объемом, рассчитанным исходя из нормативов потребления на ОДН, Исполнитель (УК,ТСЖ) самостоятельно оплачивает разницу объёмов за счёт собственных средств.</a:t>
            </a:r>
          </a:p>
          <a:p>
            <a:pPr algn="ctr"/>
            <a:r>
              <a:rPr lang="ru-RU" sz="1600" i="1" dirty="0" smtClean="0">
                <a:latin typeface="Cambria" pitchFamily="18" charset="0"/>
              </a:rPr>
              <a:t>Задолженность </a:t>
            </a:r>
            <a:r>
              <a:rPr lang="ru-RU" sz="1600" i="1" dirty="0">
                <a:latin typeface="Cambria" pitchFamily="18" charset="0"/>
              </a:rPr>
              <a:t>УК и ТСЖ перед Гарантирующим поставщиком по состоянию на 01.06.2021 года составляет – </a:t>
            </a:r>
            <a:r>
              <a:rPr lang="ru-RU" sz="1600" b="1" i="1" dirty="0">
                <a:latin typeface="Cambria" pitchFamily="18" charset="0"/>
              </a:rPr>
              <a:t>140,5 </a:t>
            </a:r>
            <a:r>
              <a:rPr lang="ru-RU" sz="1600" b="1" i="1" dirty="0" smtClean="0">
                <a:latin typeface="Cambria" pitchFamily="18" charset="0"/>
              </a:rPr>
              <a:t>млн руб</a:t>
            </a:r>
            <a:r>
              <a:rPr lang="ru-RU" sz="1600" b="1" i="1" dirty="0">
                <a:latin typeface="Cambria" pitchFamily="18" charset="0"/>
              </a:rPr>
              <a:t>. </a:t>
            </a:r>
          </a:p>
          <a:p>
            <a:endParaRPr lang="ru-RU" sz="1600" dirty="0">
              <a:latin typeface="Cambria" pitchFamily="18" charset="0"/>
            </a:endParaRPr>
          </a:p>
          <a:p>
            <a:pPr marL="285750" indent="-285750" algn="just">
              <a:buFont typeface="Wingdings" pitchFamily="2" charset="2"/>
              <a:buChar char="ü"/>
            </a:pPr>
            <a:endParaRPr lang="ru-RU" sz="1600" dirty="0">
              <a:latin typeface="Cambria" pitchFamily="18" charset="0"/>
            </a:endParaRPr>
          </a:p>
          <a:p>
            <a:pPr marL="285750" indent="-285750" algn="just">
              <a:buFont typeface="Wingdings" pitchFamily="2" charset="2"/>
              <a:buChar char="ü"/>
            </a:pPr>
            <a:endParaRPr lang="ru-RU" sz="1600" i="1" dirty="0" smtClean="0">
              <a:latin typeface="Cambria" pitchFamily="18" charset="0"/>
            </a:endParaRPr>
          </a:p>
        </p:txBody>
      </p:sp>
    </p:spTree>
    <p:extLst>
      <p:ext uri="{BB962C8B-B14F-4D97-AF65-F5344CB8AC3E}">
        <p14:creationId xmlns:p14="http://schemas.microsoft.com/office/powerpoint/2010/main" val="3157834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flipH="1">
            <a:off x="945174" y="57151"/>
            <a:ext cx="5904034" cy="574675"/>
          </a:xfrm>
          <a:prstGeom prst="rect">
            <a:avLst/>
          </a:prstGeom>
          <a:noFill/>
          <a:ln>
            <a:noFill/>
          </a:ln>
          <a:effectLst/>
        </p:spPr>
        <p:txBody>
          <a:bodyPr anchor="ctr">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ru-RU" sz="1600" b="1" dirty="0">
                <a:solidFill>
                  <a:srgbClr val="0049A2"/>
                </a:solidFill>
                <a:latin typeface="Arial" pitchFamily="34" charset="0"/>
                <a:cs typeface="Arial" pitchFamily="34" charset="0"/>
              </a:rPr>
              <a:t>ТП «Энергосбыт Бурятии» АО «Читаэнергосбыт» </a:t>
            </a:r>
          </a:p>
        </p:txBody>
      </p:sp>
      <p:pic>
        <p:nvPicPr>
          <p:cNvPr id="6147" name="Рисунок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4720" y="19052"/>
            <a:ext cx="700454"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Прямая соединительная линия 7"/>
          <p:cNvCxnSpPr/>
          <p:nvPr/>
        </p:nvCxnSpPr>
        <p:spPr>
          <a:xfrm>
            <a:off x="0" y="671513"/>
            <a:ext cx="9144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0" y="690563"/>
            <a:ext cx="9144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flipV="1">
            <a:off x="0" y="6664325"/>
            <a:ext cx="9144000"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flipV="1">
            <a:off x="0" y="6707188"/>
            <a:ext cx="9144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31" name="TextBox 2"/>
          <p:cNvSpPr txBox="1">
            <a:spLocks noChangeArrowheads="1"/>
          </p:cNvSpPr>
          <p:nvPr/>
        </p:nvSpPr>
        <p:spPr bwMode="auto">
          <a:xfrm>
            <a:off x="3096534" y="3440732"/>
            <a:ext cx="36283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ru-RU"/>
            </a:defPPr>
            <a:lvl1pPr algn="ctr">
              <a:spcBef>
                <a:spcPct val="0"/>
              </a:spcBef>
              <a:buFont typeface="Arial" charset="0"/>
              <a:buNone/>
              <a:defRPr sz="1600">
                <a:latin typeface="Arial" charset="0"/>
                <a:cs typeface="Arial" charset="0"/>
              </a:defRPr>
            </a:lvl1pPr>
            <a:lvl2pPr marL="742950" indent="-285750">
              <a:spcBef>
                <a:spcPct val="20000"/>
              </a:spcBef>
              <a:buFont typeface="Arial" charset="0"/>
              <a:buChar char="–"/>
              <a:defRPr sz="2800">
                <a:latin typeface="Calibri" pitchFamily="34" charset="0"/>
              </a:defRPr>
            </a:lvl2pPr>
            <a:lvl3pPr marL="1143000" indent="-228600">
              <a:spcBef>
                <a:spcPct val="20000"/>
              </a:spcBef>
              <a:buFont typeface="Arial" charset="0"/>
              <a:buChar char="•"/>
              <a:defRPr sz="2400">
                <a:latin typeface="Calibri" pitchFamily="34" charset="0"/>
              </a:defRPr>
            </a:lvl3pPr>
            <a:lvl4pPr marL="1600200" indent="-228600">
              <a:spcBef>
                <a:spcPct val="20000"/>
              </a:spcBef>
              <a:buFont typeface="Arial" charset="0"/>
              <a:buChar char="–"/>
              <a:defRPr sz="2000">
                <a:latin typeface="Calibri" pitchFamily="34" charset="0"/>
              </a:defRPr>
            </a:lvl4pPr>
            <a:lvl5pPr marL="2057400" indent="-228600">
              <a:spcBef>
                <a:spcPct val="20000"/>
              </a:spcBef>
              <a:buFont typeface="Arial" charset="0"/>
              <a:buChar char="»"/>
              <a:defRPr sz="2000">
                <a:latin typeface="Calibri" pitchFamily="34" charset="0"/>
              </a:defRPr>
            </a:lvl5pPr>
            <a:lvl6pPr marL="2514600" indent="-228600" eaLnBrk="0" fontAlgn="base" hangingPunct="0">
              <a:spcBef>
                <a:spcPct val="20000"/>
              </a:spcBef>
              <a:spcAft>
                <a:spcPct val="0"/>
              </a:spcAft>
              <a:buFont typeface="Arial" charset="0"/>
              <a:buChar char="»"/>
              <a:defRPr sz="2000">
                <a:latin typeface="Calibri" pitchFamily="34" charset="0"/>
              </a:defRPr>
            </a:lvl6pPr>
            <a:lvl7pPr marL="2971800" indent="-228600" eaLnBrk="0" fontAlgn="base" hangingPunct="0">
              <a:spcBef>
                <a:spcPct val="20000"/>
              </a:spcBef>
              <a:spcAft>
                <a:spcPct val="0"/>
              </a:spcAft>
              <a:buFont typeface="Arial" charset="0"/>
              <a:buChar char="»"/>
              <a:defRPr sz="2000">
                <a:latin typeface="Calibri" pitchFamily="34" charset="0"/>
              </a:defRPr>
            </a:lvl7pPr>
            <a:lvl8pPr marL="3429000" indent="-228600" eaLnBrk="0" fontAlgn="base" hangingPunct="0">
              <a:spcBef>
                <a:spcPct val="20000"/>
              </a:spcBef>
              <a:spcAft>
                <a:spcPct val="0"/>
              </a:spcAft>
              <a:buFont typeface="Arial" charset="0"/>
              <a:buChar char="»"/>
              <a:defRPr sz="2000">
                <a:latin typeface="Calibri" pitchFamily="34" charset="0"/>
              </a:defRPr>
            </a:lvl8pPr>
            <a:lvl9pPr marL="3886200" indent="-228600" eaLnBrk="0" fontAlgn="base" hangingPunct="0">
              <a:spcBef>
                <a:spcPct val="20000"/>
              </a:spcBef>
              <a:spcAft>
                <a:spcPct val="0"/>
              </a:spcAft>
              <a:buFont typeface="Arial" charset="0"/>
              <a:buChar char="»"/>
              <a:defRPr sz="2000">
                <a:latin typeface="Calibri" pitchFamily="34" charset="0"/>
              </a:defRPr>
            </a:lvl9pPr>
          </a:lstStyle>
          <a:p>
            <a:r>
              <a:rPr lang="ru-RU" altLang="ru-RU" sz="1200" dirty="0"/>
              <a:t>  </a:t>
            </a:r>
            <a:endParaRPr lang="ru-RU" altLang="ru-RU" sz="1200" i="1" dirty="0"/>
          </a:p>
        </p:txBody>
      </p:sp>
      <p:sp>
        <p:nvSpPr>
          <p:cNvPr id="41" name="TextBox 2"/>
          <p:cNvSpPr txBox="1">
            <a:spLocks noChangeArrowheads="1"/>
          </p:cNvSpPr>
          <p:nvPr/>
        </p:nvSpPr>
        <p:spPr bwMode="auto">
          <a:xfrm>
            <a:off x="3060081" y="3735118"/>
            <a:ext cx="36283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ru-RU"/>
            </a:defPPr>
            <a:lvl1pPr algn="ctr">
              <a:spcBef>
                <a:spcPct val="0"/>
              </a:spcBef>
              <a:buFont typeface="Arial" charset="0"/>
              <a:buNone/>
              <a:defRPr sz="1600">
                <a:latin typeface="Arial" charset="0"/>
                <a:cs typeface="Arial" charset="0"/>
              </a:defRPr>
            </a:lvl1pPr>
            <a:lvl2pPr marL="742950" indent="-285750">
              <a:spcBef>
                <a:spcPct val="20000"/>
              </a:spcBef>
              <a:buFont typeface="Arial" charset="0"/>
              <a:buChar char="–"/>
              <a:defRPr sz="2800">
                <a:latin typeface="Calibri" pitchFamily="34" charset="0"/>
              </a:defRPr>
            </a:lvl2pPr>
            <a:lvl3pPr marL="1143000" indent="-228600">
              <a:spcBef>
                <a:spcPct val="20000"/>
              </a:spcBef>
              <a:buFont typeface="Arial" charset="0"/>
              <a:buChar char="•"/>
              <a:defRPr sz="2400">
                <a:latin typeface="Calibri" pitchFamily="34" charset="0"/>
              </a:defRPr>
            </a:lvl3pPr>
            <a:lvl4pPr marL="1600200" indent="-228600">
              <a:spcBef>
                <a:spcPct val="20000"/>
              </a:spcBef>
              <a:buFont typeface="Arial" charset="0"/>
              <a:buChar char="–"/>
              <a:defRPr sz="2000">
                <a:latin typeface="Calibri" pitchFamily="34" charset="0"/>
              </a:defRPr>
            </a:lvl4pPr>
            <a:lvl5pPr marL="2057400" indent="-228600">
              <a:spcBef>
                <a:spcPct val="20000"/>
              </a:spcBef>
              <a:buFont typeface="Arial" charset="0"/>
              <a:buChar char="»"/>
              <a:defRPr sz="2000">
                <a:latin typeface="Calibri" pitchFamily="34" charset="0"/>
              </a:defRPr>
            </a:lvl5pPr>
            <a:lvl6pPr marL="2514600" indent="-228600" eaLnBrk="0" fontAlgn="base" hangingPunct="0">
              <a:spcBef>
                <a:spcPct val="20000"/>
              </a:spcBef>
              <a:spcAft>
                <a:spcPct val="0"/>
              </a:spcAft>
              <a:buFont typeface="Arial" charset="0"/>
              <a:buChar char="»"/>
              <a:defRPr sz="2000">
                <a:latin typeface="Calibri" pitchFamily="34" charset="0"/>
              </a:defRPr>
            </a:lvl6pPr>
            <a:lvl7pPr marL="2971800" indent="-228600" eaLnBrk="0" fontAlgn="base" hangingPunct="0">
              <a:spcBef>
                <a:spcPct val="20000"/>
              </a:spcBef>
              <a:spcAft>
                <a:spcPct val="0"/>
              </a:spcAft>
              <a:buFont typeface="Arial" charset="0"/>
              <a:buChar char="»"/>
              <a:defRPr sz="2000">
                <a:latin typeface="Calibri" pitchFamily="34" charset="0"/>
              </a:defRPr>
            </a:lvl7pPr>
            <a:lvl8pPr marL="3429000" indent="-228600" eaLnBrk="0" fontAlgn="base" hangingPunct="0">
              <a:spcBef>
                <a:spcPct val="20000"/>
              </a:spcBef>
              <a:spcAft>
                <a:spcPct val="0"/>
              </a:spcAft>
              <a:buFont typeface="Arial" charset="0"/>
              <a:buChar char="»"/>
              <a:defRPr sz="2000">
                <a:latin typeface="Calibri" pitchFamily="34" charset="0"/>
              </a:defRPr>
            </a:lvl8pPr>
            <a:lvl9pPr marL="3886200" indent="-228600" eaLnBrk="0" fontAlgn="base" hangingPunct="0">
              <a:spcBef>
                <a:spcPct val="20000"/>
              </a:spcBef>
              <a:spcAft>
                <a:spcPct val="0"/>
              </a:spcAft>
              <a:buFont typeface="Arial" charset="0"/>
              <a:buChar char="»"/>
              <a:defRPr sz="2000">
                <a:latin typeface="Calibri" pitchFamily="34" charset="0"/>
              </a:defRPr>
            </a:lvl9pPr>
          </a:lstStyle>
          <a:p>
            <a:r>
              <a:rPr lang="ru-RU" altLang="ru-RU" sz="1200" dirty="0"/>
              <a:t>  </a:t>
            </a:r>
            <a:endParaRPr lang="ru-RU" altLang="ru-RU" sz="1200" i="1" dirty="0">
              <a:solidFill>
                <a:srgbClr val="FF0000"/>
              </a:solidFill>
            </a:endParaRPr>
          </a:p>
        </p:txBody>
      </p:sp>
      <p:sp>
        <p:nvSpPr>
          <p:cNvPr id="2" name="Прямоугольник 1"/>
          <p:cNvSpPr/>
          <p:nvPr/>
        </p:nvSpPr>
        <p:spPr>
          <a:xfrm>
            <a:off x="607074" y="783910"/>
            <a:ext cx="8069382" cy="369332"/>
          </a:xfrm>
          <a:prstGeom prst="rect">
            <a:avLst/>
          </a:prstGeom>
        </p:spPr>
        <p:txBody>
          <a:bodyPr wrap="square">
            <a:spAutoFit/>
          </a:bodyPr>
          <a:lstStyle/>
          <a:p>
            <a:pPr algn="ctr"/>
            <a:r>
              <a:rPr lang="ru-RU" b="1" dirty="0">
                <a:solidFill>
                  <a:schemeClr val="tx2">
                    <a:lumMod val="75000"/>
                  </a:schemeClr>
                </a:solidFill>
                <a:latin typeface="Cambria" pitchFamily="18" charset="0"/>
              </a:rPr>
              <a:t>Причины большого размера платы за ОДН </a:t>
            </a:r>
          </a:p>
        </p:txBody>
      </p:sp>
      <p:sp>
        <p:nvSpPr>
          <p:cNvPr id="3" name="Прямоугольник 2"/>
          <p:cNvSpPr/>
          <p:nvPr/>
        </p:nvSpPr>
        <p:spPr>
          <a:xfrm>
            <a:off x="594946" y="1276353"/>
            <a:ext cx="8369541" cy="4878259"/>
          </a:xfrm>
          <a:prstGeom prst="rect">
            <a:avLst/>
          </a:prstGeom>
        </p:spPr>
        <p:txBody>
          <a:bodyPr wrap="square">
            <a:spAutoFit/>
          </a:bodyPr>
          <a:lstStyle/>
          <a:p>
            <a:pPr algn="ctr"/>
            <a:r>
              <a:rPr lang="ru-RU" b="1" dirty="0">
                <a:latin typeface="Cambria" pitchFamily="18" charset="0"/>
              </a:rPr>
              <a:t>Ежемесячное начисление ОДН на 1 квартиру в среднем </a:t>
            </a:r>
            <a:r>
              <a:rPr lang="ru-RU" b="1" dirty="0" smtClean="0">
                <a:latin typeface="Cambria" pitchFamily="18" charset="0"/>
              </a:rPr>
              <a:t>составляет </a:t>
            </a:r>
          </a:p>
          <a:p>
            <a:pPr algn="ctr"/>
            <a:r>
              <a:rPr lang="ru-RU" b="1" dirty="0" smtClean="0">
                <a:latin typeface="Cambria" pitchFamily="18" charset="0"/>
              </a:rPr>
              <a:t> </a:t>
            </a:r>
            <a:r>
              <a:rPr lang="ru-RU" b="1" dirty="0">
                <a:latin typeface="Cambria" pitchFamily="18" charset="0"/>
              </a:rPr>
              <a:t>19 </a:t>
            </a:r>
            <a:r>
              <a:rPr lang="ru-RU" b="1" dirty="0" err="1">
                <a:latin typeface="Cambria" pitchFamily="18" charset="0"/>
              </a:rPr>
              <a:t>квт.ч</a:t>
            </a:r>
            <a:r>
              <a:rPr lang="ru-RU" b="1" dirty="0">
                <a:latin typeface="Cambria" pitchFamily="18" charset="0"/>
              </a:rPr>
              <a:t>, </a:t>
            </a:r>
            <a:r>
              <a:rPr lang="ru-RU" b="1" dirty="0" smtClean="0">
                <a:latin typeface="Cambria" pitchFamily="18" charset="0"/>
              </a:rPr>
              <a:t>что  от 3 до 10 раз </a:t>
            </a:r>
            <a:r>
              <a:rPr lang="ru-RU" b="1" dirty="0">
                <a:latin typeface="Cambria" pitchFamily="18" charset="0"/>
              </a:rPr>
              <a:t>превышает утвержденные нормативы на </a:t>
            </a:r>
            <a:r>
              <a:rPr lang="ru-RU" b="1" dirty="0" smtClean="0">
                <a:latin typeface="Cambria" pitchFamily="18" charset="0"/>
              </a:rPr>
              <a:t>ОДН</a:t>
            </a:r>
          </a:p>
          <a:p>
            <a:pPr algn="ctr"/>
            <a:endParaRPr lang="ru-RU" sz="2200" dirty="0">
              <a:latin typeface="Cambria" pitchFamily="18" charset="0"/>
            </a:endParaRPr>
          </a:p>
          <a:p>
            <a:pPr marL="342900" indent="-342900">
              <a:buFont typeface="Wingdings" pitchFamily="2" charset="2"/>
              <a:buChar char="ü"/>
            </a:pPr>
            <a:r>
              <a:rPr lang="ru-RU" sz="2200" dirty="0" smtClean="0">
                <a:latin typeface="Cambria" pitchFamily="18" charset="0"/>
              </a:rPr>
              <a:t>В </a:t>
            </a:r>
            <a:r>
              <a:rPr lang="ru-RU" sz="2200" dirty="0">
                <a:latin typeface="Cambria" pitchFamily="18" charset="0"/>
              </a:rPr>
              <a:t>домах, оборудованных </a:t>
            </a:r>
            <a:r>
              <a:rPr lang="ru-RU" sz="2200" dirty="0" smtClean="0">
                <a:latin typeface="Cambria" pitchFamily="18" charset="0"/>
              </a:rPr>
              <a:t>ОДПУ</a:t>
            </a:r>
            <a:r>
              <a:rPr lang="ru-RU" sz="2200" dirty="0">
                <a:latin typeface="Cambria" pitchFamily="18" charset="0"/>
              </a:rPr>
              <a:t>, в которых не все помещения оборудованы ИПУ, проживает большее количество человек, чем </a:t>
            </a:r>
            <a:r>
              <a:rPr lang="ru-RU" sz="2200" dirty="0" smtClean="0">
                <a:latin typeface="Cambria" pitchFamily="18" charset="0"/>
              </a:rPr>
              <a:t>зарегистрировано, а расчет производится по нормативу потребления;</a:t>
            </a:r>
          </a:p>
          <a:p>
            <a:pPr marL="342900" indent="-342900">
              <a:lnSpc>
                <a:spcPct val="150000"/>
              </a:lnSpc>
              <a:buFont typeface="Wingdings" pitchFamily="2" charset="2"/>
              <a:buChar char="ü"/>
            </a:pPr>
            <a:r>
              <a:rPr lang="ru-RU" sz="2200" dirty="0" smtClean="0">
                <a:latin typeface="Cambria" pitchFamily="18" charset="0"/>
              </a:rPr>
              <a:t>Неодновременное </a:t>
            </a:r>
            <a:r>
              <a:rPr lang="ru-RU" sz="2200" dirty="0">
                <a:latin typeface="Cambria" pitchFamily="18" charset="0"/>
              </a:rPr>
              <a:t>снятие показаний </a:t>
            </a:r>
            <a:r>
              <a:rPr lang="ru-RU" sz="2200" dirty="0" smtClean="0">
                <a:latin typeface="Cambria" pitchFamily="18" charset="0"/>
              </a:rPr>
              <a:t>ОДПУ </a:t>
            </a:r>
            <a:r>
              <a:rPr lang="ru-RU" sz="2200" dirty="0">
                <a:latin typeface="Cambria" pitchFamily="18" charset="0"/>
              </a:rPr>
              <a:t>и </a:t>
            </a:r>
            <a:r>
              <a:rPr lang="ru-RU" sz="2200" dirty="0" smtClean="0">
                <a:latin typeface="Cambria" pitchFamily="18" charset="0"/>
              </a:rPr>
              <a:t>ИПУ;</a:t>
            </a:r>
          </a:p>
          <a:p>
            <a:pPr marL="342900" indent="-342900">
              <a:lnSpc>
                <a:spcPct val="150000"/>
              </a:lnSpc>
              <a:buFont typeface="Wingdings" pitchFamily="2" charset="2"/>
              <a:buChar char="ü"/>
            </a:pPr>
            <a:r>
              <a:rPr lang="ru-RU" sz="2200" dirty="0" smtClean="0">
                <a:latin typeface="Cambria" pitchFamily="18" charset="0"/>
              </a:rPr>
              <a:t>Занижение </a:t>
            </a:r>
            <a:r>
              <a:rPr lang="ru-RU" sz="2200" dirty="0">
                <a:latin typeface="Cambria" pitchFamily="18" charset="0"/>
              </a:rPr>
              <a:t>потребителями показаний </a:t>
            </a:r>
            <a:r>
              <a:rPr lang="ru-RU" sz="2200" dirty="0" smtClean="0">
                <a:latin typeface="Cambria" pitchFamily="18" charset="0"/>
              </a:rPr>
              <a:t>ИПУ;</a:t>
            </a:r>
            <a:endParaRPr lang="ru-RU" sz="2200" dirty="0">
              <a:latin typeface="Cambria" pitchFamily="18" charset="0"/>
            </a:endParaRPr>
          </a:p>
          <a:p>
            <a:pPr marL="342900" indent="-342900">
              <a:lnSpc>
                <a:spcPct val="150000"/>
              </a:lnSpc>
              <a:buFont typeface="Wingdings" pitchFamily="2" charset="2"/>
              <a:buChar char="ü"/>
            </a:pPr>
            <a:r>
              <a:rPr lang="ru-RU" sz="2200" dirty="0" smtClean="0">
                <a:latin typeface="Cambria" pitchFamily="18" charset="0"/>
              </a:rPr>
              <a:t>Осуществляется вмешательство </a:t>
            </a:r>
            <a:r>
              <a:rPr lang="ru-RU" sz="2200" dirty="0">
                <a:latin typeface="Cambria" pitchFamily="18" charset="0"/>
              </a:rPr>
              <a:t>в работу </a:t>
            </a:r>
            <a:r>
              <a:rPr lang="ru-RU" sz="2200" dirty="0" smtClean="0">
                <a:latin typeface="Cambria" pitchFamily="18" charset="0"/>
              </a:rPr>
              <a:t>ИПУ;</a:t>
            </a:r>
          </a:p>
          <a:p>
            <a:pPr marL="342900" indent="-342900">
              <a:lnSpc>
                <a:spcPct val="150000"/>
              </a:lnSpc>
              <a:buFont typeface="Wingdings" pitchFamily="2" charset="2"/>
              <a:buChar char="ü"/>
            </a:pPr>
            <a:r>
              <a:rPr lang="ru-RU" sz="2200" dirty="0" smtClean="0">
                <a:latin typeface="Cambria" pitchFamily="18" charset="0"/>
              </a:rPr>
              <a:t>Несанкционированные подключения к внутридомовым сетям (хищение электроэнергии)</a:t>
            </a:r>
            <a:endParaRPr lang="ru-RU" sz="2200" dirty="0">
              <a:latin typeface="Cambria" pitchFamily="18" charset="0"/>
            </a:endParaRPr>
          </a:p>
        </p:txBody>
      </p:sp>
    </p:spTree>
    <p:extLst>
      <p:ext uri="{BB962C8B-B14F-4D97-AF65-F5344CB8AC3E}">
        <p14:creationId xmlns:p14="http://schemas.microsoft.com/office/powerpoint/2010/main" val="2206591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flipH="1">
            <a:off x="945174" y="57152"/>
            <a:ext cx="5904034" cy="574675"/>
          </a:xfrm>
          <a:prstGeom prst="rect">
            <a:avLst/>
          </a:prstGeom>
          <a:noFill/>
          <a:ln>
            <a:noFill/>
          </a:ln>
          <a:effectLst/>
        </p:spPr>
        <p:txBody>
          <a:bodyPr anchor="ctr">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ru-RU" sz="1800" b="1" dirty="0" smtClean="0">
                <a:solidFill>
                  <a:srgbClr val="0049A2"/>
                </a:solidFill>
                <a:latin typeface="Arial" pitchFamily="34" charset="0"/>
                <a:cs typeface="Arial" pitchFamily="34" charset="0"/>
              </a:rPr>
              <a:t>ТП «</a:t>
            </a:r>
            <a:r>
              <a:rPr lang="ru-RU" sz="1800" b="1" dirty="0">
                <a:solidFill>
                  <a:srgbClr val="0049A2"/>
                </a:solidFill>
                <a:latin typeface="Arial" pitchFamily="34" charset="0"/>
                <a:cs typeface="Arial" pitchFamily="34" charset="0"/>
              </a:rPr>
              <a:t>Энергосбыт</a:t>
            </a:r>
            <a:r>
              <a:rPr lang="ru-RU" sz="1800" b="1" dirty="0" smtClean="0">
                <a:solidFill>
                  <a:srgbClr val="0049A2"/>
                </a:solidFill>
                <a:latin typeface="Arial" pitchFamily="34" charset="0"/>
                <a:cs typeface="Arial" pitchFamily="34" charset="0"/>
              </a:rPr>
              <a:t> Бурятии»</a:t>
            </a:r>
            <a:r>
              <a:rPr lang="ru-RU" sz="1800" b="1" dirty="0">
                <a:solidFill>
                  <a:srgbClr val="0049A2"/>
                </a:solidFill>
                <a:latin typeface="Arial" pitchFamily="34" charset="0"/>
                <a:cs typeface="Arial" pitchFamily="34" charset="0"/>
              </a:rPr>
              <a:t> АО «Читаэнергосбыт» </a:t>
            </a:r>
          </a:p>
        </p:txBody>
      </p:sp>
      <p:pic>
        <p:nvPicPr>
          <p:cNvPr id="6147" name="Рисунок 6"/>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5861" y="40420"/>
            <a:ext cx="507457" cy="59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Прямая соединительная линия 7"/>
          <p:cNvCxnSpPr/>
          <p:nvPr/>
        </p:nvCxnSpPr>
        <p:spPr>
          <a:xfrm>
            <a:off x="0" y="671513"/>
            <a:ext cx="9144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0" y="690563"/>
            <a:ext cx="9144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flipV="1">
            <a:off x="0" y="6664325"/>
            <a:ext cx="9144000"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flipV="1">
            <a:off x="0" y="6707188"/>
            <a:ext cx="9144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6152" name="TextBox 2"/>
          <p:cNvSpPr txBox="1">
            <a:spLocks noChangeArrowheads="1"/>
          </p:cNvSpPr>
          <p:nvPr/>
        </p:nvSpPr>
        <p:spPr bwMode="auto">
          <a:xfrm>
            <a:off x="1" y="713760"/>
            <a:ext cx="9143999"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buNone/>
            </a:pPr>
            <a:r>
              <a:rPr lang="ru-RU" sz="1750" b="1" dirty="0">
                <a:solidFill>
                  <a:schemeClr val="tx2">
                    <a:lumMod val="75000"/>
                  </a:schemeClr>
                </a:solidFill>
                <a:latin typeface="Cambria" pitchFamily="18" charset="0"/>
              </a:rPr>
              <a:t>Федеральный закон от 27.12.2018 № 522-ФЗ </a:t>
            </a:r>
          </a:p>
          <a:p>
            <a:pPr algn="ctr">
              <a:buNone/>
            </a:pPr>
            <a:r>
              <a:rPr lang="ru-RU" sz="1750" b="1" dirty="0">
                <a:solidFill>
                  <a:schemeClr val="tx2">
                    <a:lumMod val="75000"/>
                  </a:schemeClr>
                </a:solidFill>
                <a:latin typeface="Cambria" pitchFamily="18" charset="0"/>
              </a:rPr>
              <a:t>«О развитии интеллектуальных систем учета электроэнергии» на территории РФ</a:t>
            </a:r>
          </a:p>
        </p:txBody>
      </p:sp>
      <p:sp>
        <p:nvSpPr>
          <p:cNvPr id="27" name="Блок-схема: процесс 26"/>
          <p:cNvSpPr/>
          <p:nvPr/>
        </p:nvSpPr>
        <p:spPr>
          <a:xfrm>
            <a:off x="504333" y="1415236"/>
            <a:ext cx="1601657" cy="587639"/>
          </a:xfrm>
          <a:prstGeom prst="flowChartProcess">
            <a:avLst/>
          </a:prstGeom>
          <a:noFill/>
          <a:ln>
            <a:solidFill>
              <a:srgbClr val="0049A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000" b="1" dirty="0" smtClean="0">
              <a:solidFill>
                <a:schemeClr val="tx1"/>
              </a:solidFill>
              <a:latin typeface="Times New Roman" panose="02020603050405020304" pitchFamily="18" charset="0"/>
              <a:cs typeface="Times New Roman" panose="02020603050405020304" pitchFamily="18" charset="0"/>
            </a:endParaRPr>
          </a:p>
          <a:p>
            <a:pPr algn="ctr">
              <a:defRPr/>
            </a:pPr>
            <a:endParaRPr lang="ru-RU" sz="1000" b="1" dirty="0">
              <a:solidFill>
                <a:schemeClr val="tx1"/>
              </a:solidFill>
              <a:latin typeface="Times New Roman" panose="02020603050405020304" pitchFamily="18" charset="0"/>
              <a:cs typeface="Times New Roman" panose="02020603050405020304" pitchFamily="18" charset="0"/>
            </a:endParaRPr>
          </a:p>
          <a:p>
            <a:pPr algn="ctr">
              <a:defRPr/>
            </a:pPr>
            <a:r>
              <a:rPr lang="ru-RU" sz="1400" b="1" dirty="0" smtClean="0">
                <a:solidFill>
                  <a:schemeClr val="tx1"/>
                </a:solidFill>
                <a:latin typeface="Times New Roman" panose="02020603050405020304" pitchFamily="18" charset="0"/>
                <a:cs typeface="Times New Roman" panose="02020603050405020304" pitchFamily="18" charset="0"/>
              </a:rPr>
              <a:t>Гарантирующий поставщик</a:t>
            </a:r>
          </a:p>
          <a:p>
            <a:pPr algn="ctr">
              <a:defRPr/>
            </a:pPr>
            <a:endParaRPr lang="ru-RU" sz="1000" b="1" dirty="0">
              <a:solidFill>
                <a:schemeClr val="tx1"/>
              </a:solidFill>
              <a:latin typeface="Times New Roman" panose="02020603050405020304" pitchFamily="18" charset="0"/>
              <a:cs typeface="Times New Roman" panose="02020603050405020304" pitchFamily="18" charset="0"/>
            </a:endParaRPr>
          </a:p>
          <a:p>
            <a:pPr algn="ctr">
              <a:defRPr/>
            </a:pPr>
            <a:endParaRPr lang="ru-RU" sz="1000" dirty="0" smtClean="0">
              <a:solidFill>
                <a:schemeClr val="tx1"/>
              </a:solidFill>
              <a:latin typeface="Times New Roman" panose="02020603050405020304" pitchFamily="18" charset="0"/>
              <a:cs typeface="Times New Roman" panose="02020603050405020304" pitchFamily="18" charset="0"/>
            </a:endParaRPr>
          </a:p>
        </p:txBody>
      </p:sp>
      <p:sp>
        <p:nvSpPr>
          <p:cNvPr id="6176" name="Номер слайда 4"/>
          <p:cNvSpPr>
            <a:spLocks noGrp="1"/>
          </p:cNvSpPr>
          <p:nvPr>
            <p:ph type="sldNum" sz="quarter" idx="12"/>
          </p:nvPr>
        </p:nvSpPr>
        <p:spPr bwMode="auto">
          <a:xfrm>
            <a:off x="6553200" y="6613532"/>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ru-RU" altLang="ru-RU" sz="1200" dirty="0" smtClean="0">
                <a:solidFill>
                  <a:srgbClr val="898989"/>
                </a:solidFill>
              </a:rPr>
              <a:t>3</a:t>
            </a:r>
          </a:p>
        </p:txBody>
      </p:sp>
      <p:sp>
        <p:nvSpPr>
          <p:cNvPr id="47" name="Блок-схема: процесс 46"/>
          <p:cNvSpPr/>
          <p:nvPr/>
        </p:nvSpPr>
        <p:spPr>
          <a:xfrm>
            <a:off x="6994748" y="2620734"/>
            <a:ext cx="1812089" cy="1700413"/>
          </a:xfrm>
          <a:prstGeom prst="flowChartProcess">
            <a:avLst/>
          </a:prstGeom>
          <a:noFill/>
          <a:ln w="19050">
            <a:solidFill>
              <a:srgbClr val="0049A2"/>
            </a:solid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gn="ctr">
              <a:defRPr/>
            </a:pPr>
            <a:r>
              <a:rPr lang="ru-RU" sz="1000" b="1" dirty="0" smtClean="0">
                <a:solidFill>
                  <a:schemeClr val="tx1"/>
                </a:solidFill>
                <a:latin typeface="Times New Roman" panose="02020603050405020304" pitchFamily="18" charset="0"/>
                <a:cs typeface="Times New Roman" panose="02020603050405020304" pitchFamily="18" charset="0"/>
              </a:rPr>
              <a:t> В  </a:t>
            </a:r>
            <a:r>
              <a:rPr lang="ru-RU" sz="1200" b="1" dirty="0" smtClean="0">
                <a:solidFill>
                  <a:schemeClr val="tx1"/>
                </a:solidFill>
                <a:latin typeface="Times New Roman" panose="02020603050405020304" pitchFamily="18" charset="0"/>
                <a:cs typeface="Times New Roman" panose="02020603050405020304" pitchFamily="18" charset="0"/>
              </a:rPr>
              <a:t>3 658  </a:t>
            </a:r>
            <a:r>
              <a:rPr lang="ru-RU" sz="1000" b="1" dirty="0" smtClean="0">
                <a:solidFill>
                  <a:schemeClr val="tx1"/>
                </a:solidFill>
                <a:latin typeface="Times New Roman" panose="02020603050405020304" pitchFamily="18" charset="0"/>
                <a:cs typeface="Times New Roman" panose="02020603050405020304" pitchFamily="18" charset="0"/>
              </a:rPr>
              <a:t>МКД с непосредственным способом управления или способ управления не выбран , граждане-потребители </a:t>
            </a:r>
            <a:r>
              <a:rPr lang="ru-RU" sz="1000" b="1" i="1" dirty="0" smtClean="0">
                <a:solidFill>
                  <a:schemeClr val="tx1"/>
                </a:solidFill>
                <a:latin typeface="Times New Roman" panose="02020603050405020304" pitchFamily="18" charset="0"/>
                <a:cs typeface="Times New Roman" panose="02020603050405020304" pitchFamily="18" charset="0"/>
              </a:rPr>
              <a:t>дополнительно   </a:t>
            </a:r>
            <a:r>
              <a:rPr lang="ru-RU" sz="1000" dirty="0" smtClean="0">
                <a:solidFill>
                  <a:schemeClr val="tx1"/>
                </a:solidFill>
                <a:latin typeface="Times New Roman" panose="02020603050405020304" pitchFamily="18" charset="0"/>
                <a:cs typeface="Times New Roman" panose="02020603050405020304" pitchFamily="18" charset="0"/>
              </a:rPr>
              <a:t>оплачивают   (сверхнормативное) </a:t>
            </a:r>
            <a:r>
              <a:rPr lang="ru-RU" sz="1000" dirty="0">
                <a:solidFill>
                  <a:schemeClr val="tx1"/>
                </a:solidFill>
                <a:latin typeface="Times New Roman" panose="02020603050405020304" pitchFamily="18" charset="0"/>
                <a:cs typeface="Times New Roman" panose="02020603050405020304" pitchFamily="18" charset="0"/>
              </a:rPr>
              <a:t>потребление </a:t>
            </a:r>
            <a:r>
              <a:rPr lang="ru-RU" sz="1000" dirty="0" smtClean="0">
                <a:solidFill>
                  <a:schemeClr val="tx1"/>
                </a:solidFill>
                <a:latin typeface="Times New Roman" panose="02020603050405020304" pitchFamily="18" charset="0"/>
                <a:cs typeface="Times New Roman" panose="02020603050405020304" pitchFamily="18" charset="0"/>
              </a:rPr>
              <a:t>электроэнергии</a:t>
            </a:r>
            <a:endParaRPr lang="ru-RU" sz="1000" b="1" dirty="0">
              <a:solidFill>
                <a:schemeClr val="tx1"/>
              </a:solidFill>
              <a:latin typeface="Times New Roman" panose="02020603050405020304" pitchFamily="18" charset="0"/>
              <a:cs typeface="Times New Roman" panose="02020603050405020304" pitchFamily="18" charset="0"/>
            </a:endParaRPr>
          </a:p>
        </p:txBody>
      </p:sp>
      <p:sp>
        <p:nvSpPr>
          <p:cNvPr id="53" name="Блок-схема: процесс 52"/>
          <p:cNvSpPr/>
          <p:nvPr/>
        </p:nvSpPr>
        <p:spPr>
          <a:xfrm>
            <a:off x="3177504" y="3470941"/>
            <a:ext cx="1848043" cy="1827256"/>
          </a:xfrm>
          <a:prstGeom prst="flowChartProcess">
            <a:avLst/>
          </a:prstGeom>
          <a:noFill/>
          <a:ln>
            <a:solidFill>
              <a:srgbClr val="0049A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000" b="1" dirty="0" smtClean="0">
                <a:solidFill>
                  <a:schemeClr val="tx1"/>
                </a:solidFill>
                <a:latin typeface="Times New Roman" panose="02020603050405020304" pitchFamily="18" charset="0"/>
                <a:cs typeface="Times New Roman" panose="02020603050405020304" pitchFamily="18" charset="0"/>
              </a:rPr>
              <a:t>в </a:t>
            </a:r>
            <a:r>
              <a:rPr lang="ru-RU" sz="1000" b="1" dirty="0" err="1" smtClean="0">
                <a:solidFill>
                  <a:schemeClr val="tx1"/>
                </a:solidFill>
                <a:latin typeface="Times New Roman" panose="02020603050405020304" pitchFamily="18" charset="0"/>
                <a:cs typeface="Times New Roman" panose="02020603050405020304" pitchFamily="18" charset="0"/>
              </a:rPr>
              <a:t>т.ч</a:t>
            </a:r>
            <a:r>
              <a:rPr lang="ru-RU" sz="1000" b="1" dirty="0" smtClean="0">
                <a:solidFill>
                  <a:schemeClr val="tx1"/>
                </a:solidFill>
                <a:latin typeface="Times New Roman" panose="02020603050405020304" pitchFamily="18" charset="0"/>
                <a:cs typeface="Times New Roman" panose="02020603050405020304" pitchFamily="18" charset="0"/>
              </a:rPr>
              <a:t>. </a:t>
            </a:r>
            <a:r>
              <a:rPr lang="ru-RU" sz="1200" b="1" dirty="0" smtClean="0">
                <a:solidFill>
                  <a:schemeClr val="tx1"/>
                </a:solidFill>
                <a:latin typeface="Times New Roman" panose="02020603050405020304" pitchFamily="18" charset="0"/>
                <a:cs typeface="Times New Roman" panose="02020603050405020304" pitchFamily="18" charset="0"/>
              </a:rPr>
              <a:t>2061</a:t>
            </a:r>
            <a:r>
              <a:rPr lang="ru-RU" sz="1000" b="1" dirty="0" smtClean="0">
                <a:solidFill>
                  <a:schemeClr val="tx1"/>
                </a:solidFill>
                <a:latin typeface="Times New Roman" panose="02020603050405020304" pitchFamily="18" charset="0"/>
                <a:cs typeface="Times New Roman" panose="02020603050405020304" pitchFamily="18" charset="0"/>
              </a:rPr>
              <a:t> МКД обслуживает УК и ТСЖ, которые  </a:t>
            </a:r>
          </a:p>
          <a:p>
            <a:pPr algn="ctr">
              <a:defRPr/>
            </a:pPr>
            <a:r>
              <a:rPr lang="ru-RU" sz="1000" b="1" dirty="0" smtClean="0">
                <a:solidFill>
                  <a:schemeClr val="tx1"/>
                </a:solidFill>
                <a:latin typeface="Times New Roman" panose="02020603050405020304" pitchFamily="18" charset="0"/>
                <a:cs typeface="Times New Roman" panose="02020603050405020304" pitchFamily="18" charset="0"/>
              </a:rPr>
              <a:t>имеют Договора на оплату за услуги «общедомовые нужды»</a:t>
            </a:r>
          </a:p>
          <a:p>
            <a:pPr algn="ctr">
              <a:defRPr/>
            </a:pPr>
            <a:r>
              <a:rPr lang="ru-RU" sz="1000" b="1" dirty="0" smtClean="0">
                <a:solidFill>
                  <a:schemeClr val="tx1"/>
                </a:solidFill>
                <a:latin typeface="Times New Roman" panose="02020603050405020304" pitchFamily="18" charset="0"/>
                <a:cs typeface="Times New Roman" panose="02020603050405020304" pitchFamily="18" charset="0"/>
              </a:rPr>
              <a:t> </a:t>
            </a:r>
          </a:p>
          <a:p>
            <a:pPr algn="ctr">
              <a:defRPr/>
            </a:pPr>
            <a:r>
              <a:rPr lang="ru-RU" sz="1000" b="1" dirty="0" smtClean="0">
                <a:solidFill>
                  <a:schemeClr val="tx1"/>
                </a:solidFill>
                <a:latin typeface="Times New Roman" panose="02020603050405020304" pitchFamily="18" charset="0"/>
                <a:cs typeface="Times New Roman" panose="02020603050405020304" pitchFamily="18" charset="0"/>
              </a:rPr>
              <a:t>ДЗ  на 01.06.2021г. составляет  -</a:t>
            </a:r>
            <a:r>
              <a:rPr lang="ru-RU" sz="1400" b="1" dirty="0" smtClean="0">
                <a:solidFill>
                  <a:srgbClr val="FF0000"/>
                </a:solidFill>
                <a:latin typeface="Times New Roman" panose="02020603050405020304" pitchFamily="18" charset="0"/>
                <a:cs typeface="Times New Roman" panose="02020603050405020304" pitchFamily="18" charset="0"/>
              </a:rPr>
              <a:t>140,5 </a:t>
            </a:r>
            <a:r>
              <a:rPr lang="ru-RU" sz="1000" b="1" dirty="0" err="1" smtClean="0">
                <a:solidFill>
                  <a:schemeClr val="tx1"/>
                </a:solidFill>
                <a:latin typeface="Times New Roman" panose="02020603050405020304" pitchFamily="18" charset="0"/>
                <a:cs typeface="Times New Roman" panose="02020603050405020304" pitchFamily="18" charset="0"/>
              </a:rPr>
              <a:t>млн.рублей</a:t>
            </a:r>
            <a:endParaRPr lang="ru-RU" sz="1000" b="1" dirty="0" smtClean="0">
              <a:solidFill>
                <a:srgbClr val="FF0000"/>
              </a:solidFill>
              <a:latin typeface="Times New Roman" panose="02020603050405020304" pitchFamily="18" charset="0"/>
              <a:cs typeface="Times New Roman" panose="02020603050405020304" pitchFamily="18" charset="0"/>
            </a:endParaRPr>
          </a:p>
        </p:txBody>
      </p:sp>
      <p:sp>
        <p:nvSpPr>
          <p:cNvPr id="68" name="Блок-схема: процесс 67"/>
          <p:cNvSpPr/>
          <p:nvPr/>
        </p:nvSpPr>
        <p:spPr>
          <a:xfrm>
            <a:off x="5146533" y="3332273"/>
            <a:ext cx="1729672" cy="988874"/>
          </a:xfrm>
          <a:prstGeom prst="flowChartProcess">
            <a:avLst/>
          </a:prstGeom>
          <a:noFill/>
          <a:ln>
            <a:solidFill>
              <a:srgbClr val="0049A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000" b="1" dirty="0">
                <a:solidFill>
                  <a:schemeClr val="tx1"/>
                </a:solidFill>
                <a:latin typeface="Times New Roman" panose="02020603050405020304" pitchFamily="18" charset="0"/>
                <a:cs typeface="Times New Roman" panose="02020603050405020304" pitchFamily="18" charset="0"/>
              </a:rPr>
              <a:t>в </a:t>
            </a:r>
            <a:r>
              <a:rPr lang="ru-RU" sz="1000" b="1" dirty="0" err="1">
                <a:solidFill>
                  <a:schemeClr val="tx1"/>
                </a:solidFill>
                <a:latin typeface="Times New Roman" panose="02020603050405020304" pitchFamily="18" charset="0"/>
                <a:cs typeface="Times New Roman" panose="02020603050405020304" pitchFamily="18" charset="0"/>
              </a:rPr>
              <a:t>т.ч</a:t>
            </a:r>
            <a:r>
              <a:rPr lang="ru-RU" sz="1000" b="1" dirty="0">
                <a:solidFill>
                  <a:schemeClr val="tx1"/>
                </a:solidFill>
                <a:latin typeface="Times New Roman" panose="02020603050405020304" pitchFamily="18" charset="0"/>
                <a:cs typeface="Times New Roman" panose="02020603050405020304" pitchFamily="18" charset="0"/>
              </a:rPr>
              <a:t>. </a:t>
            </a:r>
            <a:r>
              <a:rPr lang="ru-RU" sz="1200" b="1" dirty="0" smtClean="0">
                <a:solidFill>
                  <a:schemeClr val="tx1"/>
                </a:solidFill>
                <a:latin typeface="Times New Roman" panose="02020603050405020304" pitchFamily="18" charset="0"/>
                <a:cs typeface="Times New Roman" panose="02020603050405020304" pitchFamily="18" charset="0"/>
              </a:rPr>
              <a:t>565</a:t>
            </a:r>
            <a:r>
              <a:rPr lang="ru-RU" sz="1000" b="1" dirty="0" smtClean="0">
                <a:solidFill>
                  <a:schemeClr val="tx1"/>
                </a:solidFill>
                <a:latin typeface="Times New Roman" panose="02020603050405020304" pitchFamily="18" charset="0"/>
                <a:cs typeface="Times New Roman" panose="02020603050405020304" pitchFamily="18" charset="0"/>
              </a:rPr>
              <a:t> </a:t>
            </a:r>
            <a:r>
              <a:rPr lang="ru-RU" sz="1000" b="1" dirty="0">
                <a:solidFill>
                  <a:schemeClr val="tx1"/>
                </a:solidFill>
                <a:latin typeface="Times New Roman" panose="02020603050405020304" pitchFamily="18" charset="0"/>
                <a:cs typeface="Times New Roman" panose="02020603050405020304" pitchFamily="18" charset="0"/>
              </a:rPr>
              <a:t>МКД обслуживает</a:t>
            </a:r>
            <a:endParaRPr lang="ru-RU" sz="1000" b="1" dirty="0" smtClean="0">
              <a:solidFill>
                <a:schemeClr val="tx1"/>
              </a:solidFill>
              <a:latin typeface="Times New Roman" panose="02020603050405020304" pitchFamily="18" charset="0"/>
              <a:cs typeface="Times New Roman" panose="02020603050405020304" pitchFamily="18" charset="0"/>
            </a:endParaRPr>
          </a:p>
          <a:p>
            <a:pPr algn="ctr">
              <a:defRPr/>
            </a:pPr>
            <a:r>
              <a:rPr lang="ru-RU" sz="1200" b="1" dirty="0" smtClean="0">
                <a:solidFill>
                  <a:schemeClr val="tx1"/>
                </a:solidFill>
                <a:latin typeface="Times New Roman" panose="02020603050405020304" pitchFamily="18" charset="0"/>
                <a:cs typeface="Times New Roman" panose="02020603050405020304" pitchFamily="18" charset="0"/>
              </a:rPr>
              <a:t>36</a:t>
            </a:r>
            <a:r>
              <a:rPr lang="ru-RU" sz="1000" b="1" dirty="0" smtClean="0">
                <a:solidFill>
                  <a:schemeClr val="tx1"/>
                </a:solidFill>
                <a:latin typeface="Times New Roman" panose="02020603050405020304" pitchFamily="18" charset="0"/>
                <a:cs typeface="Times New Roman" panose="02020603050405020304" pitchFamily="18" charset="0"/>
              </a:rPr>
              <a:t> временных управляющих компаний, которые </a:t>
            </a:r>
            <a:r>
              <a:rPr lang="ru-RU" sz="1000" b="1" dirty="0">
                <a:solidFill>
                  <a:schemeClr val="tx1"/>
                </a:solidFill>
                <a:latin typeface="Times New Roman" panose="02020603050405020304" pitchFamily="18" charset="0"/>
                <a:cs typeface="Times New Roman" panose="02020603050405020304" pitchFamily="18" charset="0"/>
              </a:rPr>
              <a:t>имеют лицензию </a:t>
            </a:r>
            <a:r>
              <a:rPr lang="ru-RU" sz="1000" b="1" dirty="0" err="1">
                <a:solidFill>
                  <a:schemeClr val="tx1"/>
                </a:solidFill>
                <a:latin typeface="Times New Roman" panose="02020603050405020304" pitchFamily="18" charset="0"/>
                <a:cs typeface="Times New Roman" panose="02020603050405020304" pitchFamily="18" charset="0"/>
              </a:rPr>
              <a:t>Гостройжилнадзора</a:t>
            </a:r>
            <a:r>
              <a:rPr lang="ru-RU" sz="1000" b="1" dirty="0">
                <a:solidFill>
                  <a:schemeClr val="tx1"/>
                </a:solidFill>
                <a:latin typeface="Times New Roman" panose="02020603050405020304" pitchFamily="18" charset="0"/>
                <a:cs typeface="Times New Roman" panose="02020603050405020304" pitchFamily="18" charset="0"/>
              </a:rPr>
              <a:t> </a:t>
            </a:r>
            <a:r>
              <a:rPr lang="ru-RU" sz="1000" b="1" dirty="0" smtClean="0">
                <a:solidFill>
                  <a:schemeClr val="tx1"/>
                </a:solidFill>
                <a:latin typeface="Times New Roman" panose="02020603050405020304" pitchFamily="18" charset="0"/>
                <a:cs typeface="Times New Roman" panose="02020603050405020304" pitchFamily="18" charset="0"/>
              </a:rPr>
              <a:t>РБ</a:t>
            </a:r>
            <a:endParaRPr lang="ru-RU" sz="1000" b="1" dirty="0">
              <a:solidFill>
                <a:schemeClr val="tx1"/>
              </a:solidFill>
              <a:latin typeface="Times New Roman" panose="02020603050405020304" pitchFamily="18" charset="0"/>
              <a:cs typeface="Times New Roman" panose="02020603050405020304" pitchFamily="18" charset="0"/>
            </a:endParaRPr>
          </a:p>
        </p:txBody>
      </p:sp>
      <p:sp>
        <p:nvSpPr>
          <p:cNvPr id="84" name="Стрелка вниз 83"/>
          <p:cNvSpPr/>
          <p:nvPr/>
        </p:nvSpPr>
        <p:spPr>
          <a:xfrm>
            <a:off x="7804231" y="2119638"/>
            <a:ext cx="242316" cy="254574"/>
          </a:xfrm>
          <a:prstGeom prst="downArrow">
            <a:avLst>
              <a:gd name="adj1" fmla="val 50000"/>
              <a:gd name="adj2" fmla="val 48055"/>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5" name="Стрелка вниз 84"/>
          <p:cNvSpPr/>
          <p:nvPr/>
        </p:nvSpPr>
        <p:spPr>
          <a:xfrm>
            <a:off x="5864605" y="3048321"/>
            <a:ext cx="242316" cy="261824"/>
          </a:xfrm>
          <a:prstGeom prst="downArrow">
            <a:avLst>
              <a:gd name="adj1" fmla="val 50000"/>
              <a:gd name="adj2" fmla="val 48055"/>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3" name="Блок-схема: процесс 42"/>
          <p:cNvSpPr/>
          <p:nvPr/>
        </p:nvSpPr>
        <p:spPr>
          <a:xfrm>
            <a:off x="477578" y="2401951"/>
            <a:ext cx="2281385" cy="4214509"/>
          </a:xfrm>
          <a:prstGeom prst="flowChartProcess">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000" dirty="0" smtClean="0">
              <a:solidFill>
                <a:srgbClr val="FF0000"/>
              </a:solidFill>
              <a:latin typeface="Times New Roman" panose="02020603050405020304" pitchFamily="18" charset="0"/>
              <a:cs typeface="Times New Roman" panose="02020603050405020304" pitchFamily="18" charset="0"/>
            </a:endParaRPr>
          </a:p>
          <a:p>
            <a:pPr algn="ctr">
              <a:defRPr/>
            </a:pPr>
            <a:r>
              <a:rPr lang="ru-RU" sz="1000" dirty="0" smtClean="0">
                <a:solidFill>
                  <a:srgbClr val="FF0000"/>
                </a:solidFill>
                <a:latin typeface="Times New Roman" panose="02020603050405020304" pitchFamily="18" charset="0"/>
                <a:cs typeface="Times New Roman" panose="02020603050405020304" pitchFamily="18" charset="0"/>
              </a:rPr>
              <a:t>Ответственность </a:t>
            </a:r>
            <a:r>
              <a:rPr lang="ru-RU" sz="1000" dirty="0">
                <a:solidFill>
                  <a:srgbClr val="FF0000"/>
                </a:solidFill>
                <a:latin typeface="Times New Roman" panose="02020603050405020304" pitchFamily="18" charset="0"/>
                <a:cs typeface="Times New Roman" panose="02020603050405020304" pitchFamily="18" charset="0"/>
              </a:rPr>
              <a:t>Гарантирующего поставщика:</a:t>
            </a:r>
          </a:p>
          <a:p>
            <a:pPr algn="just">
              <a:defRPr/>
            </a:pPr>
            <a:r>
              <a:rPr lang="ru-RU" sz="1000" dirty="0" smtClean="0">
                <a:solidFill>
                  <a:schemeClr val="tx1"/>
                </a:solidFill>
                <a:latin typeface="Times New Roman" panose="02020603050405020304" pitchFamily="18" charset="0"/>
                <a:cs typeface="Times New Roman" panose="02020603050405020304" pitchFamily="18" charset="0"/>
              </a:rPr>
              <a:t>1. В </a:t>
            </a:r>
            <a:r>
              <a:rPr lang="ru-RU" sz="1000" dirty="0">
                <a:solidFill>
                  <a:schemeClr val="tx1"/>
                </a:solidFill>
                <a:latin typeface="Times New Roman" panose="02020603050405020304" pitchFamily="18" charset="0"/>
                <a:cs typeface="Times New Roman" panose="02020603050405020304" pitchFamily="18" charset="0"/>
              </a:rPr>
              <a:t>соответствии с Постановлением Правительств РФ </a:t>
            </a:r>
            <a:r>
              <a:rPr lang="ru-RU" sz="1000" dirty="0" smtClean="0">
                <a:solidFill>
                  <a:schemeClr val="tx1"/>
                </a:solidFill>
                <a:latin typeface="Times New Roman" panose="02020603050405020304" pitchFamily="18" charset="0"/>
                <a:cs typeface="Times New Roman" panose="02020603050405020304" pitchFamily="18" charset="0"/>
              </a:rPr>
              <a:t>№ </a:t>
            </a:r>
            <a:r>
              <a:rPr lang="ru-RU" sz="1000" dirty="0">
                <a:solidFill>
                  <a:schemeClr val="tx1"/>
                </a:solidFill>
                <a:latin typeface="Times New Roman" panose="02020603050405020304" pitchFamily="18" charset="0"/>
                <a:cs typeface="Times New Roman" panose="02020603050405020304" pitchFamily="18" charset="0"/>
              </a:rPr>
              <a:t>544 от 18.04.2020, с 01.07.2020 г. закреплена ответственность Гарантирующего поставщика по обеспечению средств измерений, т.е.  по установке, замене и обслуживанию ИПУ в </a:t>
            </a:r>
            <a:r>
              <a:rPr lang="ru-RU" sz="1000" dirty="0" smtClean="0">
                <a:solidFill>
                  <a:schemeClr val="tx1"/>
                </a:solidFill>
                <a:latin typeface="Times New Roman" panose="02020603050405020304" pitchFamily="18" charset="0"/>
                <a:cs typeface="Times New Roman" panose="02020603050405020304" pitchFamily="18" charset="0"/>
              </a:rPr>
              <a:t>МКД.</a:t>
            </a:r>
          </a:p>
          <a:p>
            <a:pPr algn="ctr">
              <a:defRPr/>
            </a:pPr>
            <a:endParaRPr lang="ru-RU" sz="1000" dirty="0" smtClean="0">
              <a:solidFill>
                <a:srgbClr val="FF0000"/>
              </a:solidFill>
              <a:latin typeface="Times New Roman" panose="02020603050405020304" pitchFamily="18" charset="0"/>
              <a:cs typeface="Times New Roman" panose="02020603050405020304" pitchFamily="18" charset="0"/>
            </a:endParaRPr>
          </a:p>
          <a:p>
            <a:pPr algn="ctr">
              <a:defRPr/>
            </a:pPr>
            <a:r>
              <a:rPr lang="ru-RU" sz="1000" dirty="0" smtClean="0">
                <a:solidFill>
                  <a:srgbClr val="FF0000"/>
                </a:solidFill>
                <a:latin typeface="Times New Roman" panose="02020603050405020304" pitchFamily="18" charset="0"/>
                <a:cs typeface="Times New Roman" panose="02020603050405020304" pitchFamily="18" charset="0"/>
              </a:rPr>
              <a:t>Риски АО «</a:t>
            </a:r>
            <a:r>
              <a:rPr lang="ru-RU" sz="1000" dirty="0" err="1" smtClean="0">
                <a:solidFill>
                  <a:srgbClr val="FF0000"/>
                </a:solidFill>
                <a:latin typeface="Times New Roman" panose="02020603050405020304" pitchFamily="18" charset="0"/>
                <a:cs typeface="Times New Roman" panose="02020603050405020304" pitchFamily="18" charset="0"/>
              </a:rPr>
              <a:t>Читаэнергосбыт</a:t>
            </a:r>
            <a:r>
              <a:rPr lang="ru-RU" sz="1000" dirty="0" smtClean="0">
                <a:solidFill>
                  <a:srgbClr val="FF0000"/>
                </a:solidFill>
                <a:latin typeface="Times New Roman" panose="02020603050405020304" pitchFamily="18" charset="0"/>
                <a:cs typeface="Times New Roman" panose="02020603050405020304" pitchFamily="18" charset="0"/>
              </a:rPr>
              <a:t>»</a:t>
            </a:r>
          </a:p>
          <a:p>
            <a:pPr algn="just">
              <a:defRPr/>
            </a:pPr>
            <a:r>
              <a:rPr lang="ru-RU" sz="1000" dirty="0" smtClean="0">
                <a:solidFill>
                  <a:schemeClr val="tx1"/>
                </a:solidFill>
                <a:latin typeface="Times New Roman" panose="02020603050405020304" pitchFamily="18" charset="0"/>
                <a:cs typeface="Times New Roman" panose="02020603050405020304" pitchFamily="18" charset="0"/>
              </a:rPr>
              <a:t>1. Со стороны сетевой организации  за просрочку замены (установки) ОДПУ – предусмотрен штраф от объема оказанных услуг в размере до </a:t>
            </a:r>
            <a:r>
              <a:rPr lang="ru-RU" sz="1000" dirty="0" smtClean="0">
                <a:solidFill>
                  <a:srgbClr val="FF0000"/>
                </a:solidFill>
                <a:latin typeface="Times New Roman" panose="02020603050405020304" pitchFamily="18" charset="0"/>
                <a:cs typeface="Times New Roman" panose="02020603050405020304" pitchFamily="18" charset="0"/>
              </a:rPr>
              <a:t>20,0</a:t>
            </a:r>
            <a:r>
              <a:rPr lang="ru-RU" sz="1000" dirty="0" smtClean="0">
                <a:solidFill>
                  <a:schemeClr val="tx1"/>
                </a:solidFill>
                <a:latin typeface="Times New Roman" panose="02020603050405020304" pitchFamily="18" charset="0"/>
                <a:cs typeface="Times New Roman" panose="02020603050405020304" pitchFamily="18" charset="0"/>
              </a:rPr>
              <a:t> млн. рублей в год;</a:t>
            </a:r>
          </a:p>
          <a:p>
            <a:pPr algn="just">
              <a:defRPr/>
            </a:pPr>
            <a:r>
              <a:rPr lang="ru-RU" sz="1000" dirty="0" smtClean="0">
                <a:solidFill>
                  <a:schemeClr val="tx1"/>
                </a:solidFill>
                <a:latin typeface="Times New Roman" panose="02020603050405020304" pitchFamily="18" charset="0"/>
                <a:cs typeface="Times New Roman" panose="02020603050405020304" pitchFamily="18" charset="0"/>
              </a:rPr>
              <a:t>2. Со стороны потребителей-граждан за просрочку установки (замены) ИПУ Гарантирующим поставщиком предусмотрен отказ от  оплаты за потребленную электроэнергию  в размере 7% с 2023г., 14% с 2024г., 20% с 2025г.  Риски ГП до </a:t>
            </a:r>
            <a:r>
              <a:rPr lang="ru-RU" sz="1000" dirty="0" smtClean="0">
                <a:solidFill>
                  <a:srgbClr val="FF0000"/>
                </a:solidFill>
                <a:latin typeface="Times New Roman" panose="02020603050405020304" pitchFamily="18" charset="0"/>
                <a:cs typeface="Times New Roman" panose="02020603050405020304" pitchFamily="18" charset="0"/>
              </a:rPr>
              <a:t>30,0</a:t>
            </a:r>
            <a:r>
              <a:rPr lang="ru-RU" sz="1000" dirty="0" smtClean="0">
                <a:solidFill>
                  <a:schemeClr val="tx1"/>
                </a:solidFill>
                <a:latin typeface="Times New Roman" panose="02020603050405020304" pitchFamily="18" charset="0"/>
                <a:cs typeface="Times New Roman" panose="02020603050405020304" pitchFamily="18" charset="0"/>
              </a:rPr>
              <a:t> </a:t>
            </a:r>
            <a:r>
              <a:rPr lang="ru-RU" sz="1000" dirty="0">
                <a:solidFill>
                  <a:schemeClr val="tx1"/>
                </a:solidFill>
                <a:latin typeface="Times New Roman" panose="02020603050405020304" pitchFamily="18" charset="0"/>
                <a:cs typeface="Times New Roman" panose="02020603050405020304" pitchFamily="18" charset="0"/>
              </a:rPr>
              <a:t>млн. </a:t>
            </a:r>
            <a:r>
              <a:rPr lang="ru-RU" sz="1000" dirty="0" smtClean="0">
                <a:solidFill>
                  <a:schemeClr val="tx1"/>
                </a:solidFill>
                <a:latin typeface="Times New Roman" panose="02020603050405020304" pitchFamily="18" charset="0"/>
                <a:cs typeface="Times New Roman" panose="02020603050405020304" pitchFamily="18" charset="0"/>
              </a:rPr>
              <a:t>рублей в год.</a:t>
            </a:r>
          </a:p>
          <a:p>
            <a:pPr algn="just">
              <a:defRPr/>
            </a:pPr>
            <a:r>
              <a:rPr lang="ru-RU" sz="1000" dirty="0" smtClean="0">
                <a:solidFill>
                  <a:schemeClr val="tx1"/>
                </a:solidFill>
                <a:latin typeface="Times New Roman" panose="02020603050405020304" pitchFamily="18" charset="0"/>
                <a:cs typeface="Times New Roman" panose="02020603050405020304" pitchFamily="18" charset="0"/>
              </a:rPr>
              <a:t>3. За каждое нарушение  возможен оборотный штраф по ст14.31 КоАП РФ в размере </a:t>
            </a:r>
            <a:r>
              <a:rPr lang="ru-RU" sz="1000" dirty="0">
                <a:solidFill>
                  <a:srgbClr val="FF0000"/>
                </a:solidFill>
                <a:latin typeface="Times New Roman" panose="02020603050405020304" pitchFamily="18" charset="0"/>
                <a:cs typeface="Times New Roman" panose="02020603050405020304" pitchFamily="18" charset="0"/>
              </a:rPr>
              <a:t>195 </a:t>
            </a:r>
            <a:r>
              <a:rPr lang="ru-RU" sz="1000" dirty="0" err="1" smtClean="0">
                <a:solidFill>
                  <a:schemeClr val="tx1"/>
                </a:solidFill>
                <a:latin typeface="Times New Roman" panose="02020603050405020304" pitchFamily="18" charset="0"/>
                <a:cs typeface="Times New Roman" panose="02020603050405020304" pitchFamily="18" charset="0"/>
              </a:rPr>
              <a:t>млн.рублей</a:t>
            </a:r>
            <a:r>
              <a:rPr lang="ru-RU" sz="1000" dirty="0" smtClean="0">
                <a:solidFill>
                  <a:schemeClr val="tx1"/>
                </a:solidFill>
                <a:latin typeface="Times New Roman" panose="02020603050405020304" pitchFamily="18" charset="0"/>
                <a:cs typeface="Times New Roman" panose="02020603050405020304" pitchFamily="18" charset="0"/>
              </a:rPr>
              <a:t> .</a:t>
            </a:r>
          </a:p>
          <a:p>
            <a:pPr algn="ctr">
              <a:defRPr/>
            </a:pPr>
            <a:endParaRPr lang="ru-RU" sz="1000" dirty="0" smtClean="0">
              <a:solidFill>
                <a:schemeClr val="tx1"/>
              </a:solidFill>
              <a:latin typeface="Times New Roman" panose="02020603050405020304" pitchFamily="18" charset="0"/>
              <a:cs typeface="Times New Roman" panose="02020603050405020304" pitchFamily="18" charset="0"/>
            </a:endParaRPr>
          </a:p>
        </p:txBody>
      </p:sp>
      <p:sp>
        <p:nvSpPr>
          <p:cNvPr id="46" name="Стрелка вниз 45"/>
          <p:cNvSpPr/>
          <p:nvPr/>
        </p:nvSpPr>
        <p:spPr>
          <a:xfrm rot="16200000">
            <a:off x="2500205" y="1295954"/>
            <a:ext cx="293055" cy="826200"/>
          </a:xfrm>
          <a:prstGeom prst="downArrow">
            <a:avLst>
              <a:gd name="adj1" fmla="val 50000"/>
              <a:gd name="adj2" fmla="val 48055"/>
            </a:avLst>
          </a:prstGeom>
          <a:gradFill>
            <a:gsLst>
              <a:gs pos="0">
                <a:srgbClr val="FFC000"/>
              </a:gs>
              <a:gs pos="89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5" name="TextBox 2"/>
          <p:cNvSpPr txBox="1">
            <a:spLocks noChangeArrowheads="1"/>
          </p:cNvSpPr>
          <p:nvPr/>
        </p:nvSpPr>
        <p:spPr bwMode="auto">
          <a:xfrm>
            <a:off x="5146533" y="4682475"/>
            <a:ext cx="3637891" cy="646331"/>
          </a:xfrm>
          <a:prstGeom prst="rect">
            <a:avLst/>
          </a:prstGeom>
          <a:noFill/>
          <a:ln w="19050">
            <a:solidFill>
              <a:srgbClr val="FF0000"/>
            </a:solidFill>
          </a:ln>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None/>
            </a:pPr>
            <a:r>
              <a:rPr lang="ru-RU" altLang="ru-RU" sz="1100" dirty="0" smtClean="0">
                <a:latin typeface="Times New Roman" panose="02020603050405020304" pitchFamily="18" charset="0"/>
                <a:cs typeface="Times New Roman" panose="02020603050405020304" pitchFamily="18" charset="0"/>
              </a:rPr>
              <a:t>При  </a:t>
            </a:r>
            <a:r>
              <a:rPr lang="ru-RU" altLang="ru-RU" sz="1100" dirty="0">
                <a:latin typeface="Times New Roman" panose="02020603050405020304" pitchFamily="18" charset="0"/>
                <a:cs typeface="Times New Roman" panose="02020603050405020304" pitchFamily="18" charset="0"/>
              </a:rPr>
              <a:t>неоплате потребителей сверхнормативного объема </a:t>
            </a:r>
            <a:r>
              <a:rPr lang="ru-RU" altLang="ru-RU" sz="1100" dirty="0" smtClean="0">
                <a:latin typeface="Times New Roman" panose="02020603050405020304" pitchFamily="18" charset="0"/>
                <a:cs typeface="Times New Roman" panose="02020603050405020304" pitchFamily="18" charset="0"/>
              </a:rPr>
              <a:t>ОДН, </a:t>
            </a:r>
            <a:r>
              <a:rPr lang="ru-RU" altLang="ru-RU" sz="1100" dirty="0">
                <a:latin typeface="Times New Roman" panose="02020603050405020304" pitchFamily="18" charset="0"/>
                <a:cs typeface="Times New Roman" panose="02020603050405020304" pitchFamily="18" charset="0"/>
              </a:rPr>
              <a:t>убытки Гарантирующего поставщика </a:t>
            </a:r>
            <a:r>
              <a:rPr lang="ru-RU" altLang="ru-RU" sz="1100" dirty="0" smtClean="0">
                <a:latin typeface="Times New Roman" panose="02020603050405020304" pitchFamily="18" charset="0"/>
                <a:cs typeface="Times New Roman" panose="02020603050405020304" pitchFamily="18" charset="0"/>
              </a:rPr>
              <a:t>составят </a:t>
            </a:r>
            <a:r>
              <a:rPr lang="ru-RU" altLang="ru-RU" sz="1400" b="1" dirty="0" smtClean="0">
                <a:solidFill>
                  <a:srgbClr val="FF0000"/>
                </a:solidFill>
                <a:latin typeface="Times New Roman" panose="02020603050405020304" pitchFamily="18" charset="0"/>
                <a:cs typeface="Times New Roman" panose="02020603050405020304" pitchFamily="18" charset="0"/>
              </a:rPr>
              <a:t>42,9</a:t>
            </a:r>
            <a:r>
              <a:rPr lang="ru-RU" altLang="ru-RU" sz="1400" b="1" dirty="0" smtClean="0">
                <a:latin typeface="Times New Roman" panose="02020603050405020304" pitchFamily="18" charset="0"/>
                <a:cs typeface="Times New Roman" panose="02020603050405020304" pitchFamily="18" charset="0"/>
              </a:rPr>
              <a:t> </a:t>
            </a:r>
            <a:r>
              <a:rPr lang="ru-RU" altLang="ru-RU" sz="1100" dirty="0" err="1" smtClean="0">
                <a:latin typeface="Times New Roman" panose="02020603050405020304" pitchFamily="18" charset="0"/>
                <a:cs typeface="Times New Roman" panose="02020603050405020304" pitchFamily="18" charset="0"/>
              </a:rPr>
              <a:t>млн.рублей</a:t>
            </a:r>
            <a:r>
              <a:rPr lang="ru-RU" altLang="ru-RU" sz="1100" b="1" dirty="0" smtClean="0">
                <a:latin typeface="Times New Roman" panose="02020603050405020304" pitchFamily="18" charset="0"/>
                <a:cs typeface="Times New Roman" panose="02020603050405020304" pitchFamily="18" charset="0"/>
              </a:rPr>
              <a:t> </a:t>
            </a:r>
            <a:r>
              <a:rPr lang="ru-RU" altLang="ru-RU" sz="1100" dirty="0" smtClean="0">
                <a:latin typeface="Times New Roman" panose="02020603050405020304" pitchFamily="18" charset="0"/>
                <a:cs typeface="Times New Roman" panose="02020603050405020304" pitchFamily="18" charset="0"/>
              </a:rPr>
              <a:t>в </a:t>
            </a:r>
            <a:r>
              <a:rPr lang="ru-RU" altLang="ru-RU" sz="1100" dirty="0">
                <a:latin typeface="Times New Roman" panose="02020603050405020304" pitchFamily="18" charset="0"/>
                <a:cs typeface="Times New Roman" panose="02020603050405020304" pitchFamily="18" charset="0"/>
              </a:rPr>
              <a:t>год</a:t>
            </a:r>
          </a:p>
        </p:txBody>
      </p:sp>
      <p:sp>
        <p:nvSpPr>
          <p:cNvPr id="76" name="TextBox 2"/>
          <p:cNvSpPr txBox="1">
            <a:spLocks noChangeArrowheads="1"/>
          </p:cNvSpPr>
          <p:nvPr/>
        </p:nvSpPr>
        <p:spPr bwMode="auto">
          <a:xfrm>
            <a:off x="3154889" y="5517232"/>
            <a:ext cx="562933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None/>
            </a:pPr>
            <a:r>
              <a:rPr lang="ru-RU" altLang="ru-RU" sz="1200" dirty="0" smtClean="0">
                <a:latin typeface="Times New Roman" panose="02020603050405020304" pitchFamily="18" charset="0"/>
                <a:cs typeface="Times New Roman" panose="02020603050405020304" pitchFamily="18" charset="0"/>
              </a:rPr>
              <a:t>С целью снижения платы граждан за «общедомовые нужды» необходимо проведение мероприятий по энергосбережению в МКД, в </a:t>
            </a:r>
            <a:r>
              <a:rPr lang="ru-RU" altLang="ru-RU" sz="1200" dirty="0" err="1" smtClean="0">
                <a:latin typeface="Times New Roman" panose="02020603050405020304" pitchFamily="18" charset="0"/>
                <a:cs typeface="Times New Roman" panose="02020603050405020304" pitchFamily="18" charset="0"/>
              </a:rPr>
              <a:t>т.ч</a:t>
            </a:r>
            <a:r>
              <a:rPr lang="ru-RU" altLang="ru-RU" sz="1200" dirty="0" smtClean="0">
                <a:latin typeface="Times New Roman" panose="02020603050405020304" pitchFamily="18" charset="0"/>
                <a:cs typeface="Times New Roman" panose="02020603050405020304" pitchFamily="18" charset="0"/>
              </a:rPr>
              <a:t>. по установке «умных» приборов учета с использованием интеллектуальной системы учета в электроэнергетике.</a:t>
            </a:r>
          </a:p>
        </p:txBody>
      </p:sp>
      <p:sp>
        <p:nvSpPr>
          <p:cNvPr id="34" name="Стрелка вниз 33"/>
          <p:cNvSpPr/>
          <p:nvPr/>
        </p:nvSpPr>
        <p:spPr>
          <a:xfrm>
            <a:off x="3980367" y="3070449"/>
            <a:ext cx="242316" cy="261824"/>
          </a:xfrm>
          <a:prstGeom prst="downArrow">
            <a:avLst>
              <a:gd name="adj1" fmla="val 50000"/>
              <a:gd name="adj2" fmla="val 48055"/>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Блок-схема: процесс 34"/>
          <p:cNvSpPr/>
          <p:nvPr/>
        </p:nvSpPr>
        <p:spPr>
          <a:xfrm>
            <a:off x="3177504" y="1473298"/>
            <a:ext cx="5629333" cy="557708"/>
          </a:xfrm>
          <a:prstGeom prst="flowChartProcess">
            <a:avLst/>
          </a:prstGeom>
          <a:noFill/>
          <a:ln>
            <a:solidFill>
              <a:srgbClr val="0049A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400" b="1" dirty="0" smtClean="0">
                <a:solidFill>
                  <a:schemeClr val="tx1"/>
                </a:solidFill>
                <a:latin typeface="Times New Roman" panose="02020603050405020304" pitchFamily="18" charset="0"/>
                <a:cs typeface="Times New Roman" panose="02020603050405020304" pitchFamily="18" charset="0"/>
              </a:rPr>
              <a:t>Жилой фонд Республики Бурятия </a:t>
            </a:r>
          </a:p>
          <a:p>
            <a:pPr algn="ctr">
              <a:defRPr/>
            </a:pPr>
            <a:r>
              <a:rPr lang="ru-RU" sz="1200" b="1" dirty="0" smtClean="0">
                <a:solidFill>
                  <a:schemeClr val="tx1"/>
                </a:solidFill>
                <a:latin typeface="Times New Roman" panose="02020603050405020304" pitchFamily="18" charset="0"/>
                <a:cs typeface="Times New Roman" panose="02020603050405020304" pitchFamily="18" charset="0"/>
              </a:rPr>
              <a:t>состоит из  </a:t>
            </a:r>
            <a:r>
              <a:rPr lang="ru-RU" sz="1400" b="1" dirty="0" smtClean="0">
                <a:solidFill>
                  <a:schemeClr val="tx1"/>
                </a:solidFill>
                <a:latin typeface="Times New Roman" panose="02020603050405020304" pitchFamily="18" charset="0"/>
                <a:cs typeface="Times New Roman" panose="02020603050405020304" pitchFamily="18" charset="0"/>
              </a:rPr>
              <a:t>6 284 </a:t>
            </a:r>
            <a:r>
              <a:rPr lang="ru-RU" sz="1200" b="1" dirty="0">
                <a:solidFill>
                  <a:schemeClr val="tx1"/>
                </a:solidFill>
                <a:latin typeface="Times New Roman" panose="02020603050405020304" pitchFamily="18" charset="0"/>
                <a:cs typeface="Times New Roman" panose="02020603050405020304" pitchFamily="18" charset="0"/>
              </a:rPr>
              <a:t>многоквартирных </a:t>
            </a:r>
            <a:r>
              <a:rPr lang="ru-RU" sz="1200" b="1" dirty="0" smtClean="0">
                <a:solidFill>
                  <a:schemeClr val="tx1"/>
                </a:solidFill>
                <a:latin typeface="Times New Roman" panose="02020603050405020304" pitchFamily="18" charset="0"/>
                <a:cs typeface="Times New Roman" panose="02020603050405020304" pitchFamily="18" charset="0"/>
              </a:rPr>
              <a:t>жилых домов (МКД) -180 898 квартир</a:t>
            </a:r>
            <a:endParaRPr lang="ru-RU" sz="1200" dirty="0" smtClean="0">
              <a:solidFill>
                <a:schemeClr val="tx1"/>
              </a:solidFill>
              <a:latin typeface="Times New Roman" panose="02020603050405020304" pitchFamily="18" charset="0"/>
              <a:cs typeface="Times New Roman" panose="02020603050405020304" pitchFamily="18" charset="0"/>
            </a:endParaRPr>
          </a:p>
        </p:txBody>
      </p:sp>
      <p:sp>
        <p:nvSpPr>
          <p:cNvPr id="44" name="Стрелка вниз 43"/>
          <p:cNvSpPr/>
          <p:nvPr/>
        </p:nvSpPr>
        <p:spPr>
          <a:xfrm>
            <a:off x="1232518" y="2070472"/>
            <a:ext cx="242316" cy="286690"/>
          </a:xfrm>
          <a:prstGeom prst="downArrow">
            <a:avLst>
              <a:gd name="adj1" fmla="val 50000"/>
              <a:gd name="adj2" fmla="val 48055"/>
            </a:avLst>
          </a:prstGeom>
          <a:gradFill>
            <a:gsLst>
              <a:gs pos="0">
                <a:srgbClr val="FFC000"/>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Блок-схема: процесс 27"/>
          <p:cNvSpPr/>
          <p:nvPr/>
        </p:nvSpPr>
        <p:spPr>
          <a:xfrm>
            <a:off x="3153123" y="2419290"/>
            <a:ext cx="3696085" cy="505654"/>
          </a:xfrm>
          <a:prstGeom prst="flowChartProcess">
            <a:avLst/>
          </a:prstGeom>
          <a:noFill/>
          <a:ln>
            <a:solidFill>
              <a:srgbClr val="0049A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000" b="1" dirty="0" smtClean="0">
                <a:solidFill>
                  <a:schemeClr val="tx1"/>
                </a:solidFill>
                <a:latin typeface="Times New Roman" panose="02020603050405020304" pitchFamily="18" charset="0"/>
                <a:cs typeface="Times New Roman" panose="02020603050405020304" pitchFamily="18" charset="0"/>
              </a:rPr>
              <a:t>Управлением и обслуживанием </a:t>
            </a:r>
            <a:r>
              <a:rPr lang="ru-RU" sz="1200" b="1" dirty="0" smtClean="0">
                <a:solidFill>
                  <a:schemeClr val="tx1"/>
                </a:solidFill>
                <a:latin typeface="Times New Roman" panose="02020603050405020304" pitchFamily="18" charset="0"/>
                <a:cs typeface="Times New Roman" panose="02020603050405020304" pitchFamily="18" charset="0"/>
              </a:rPr>
              <a:t>2626</a:t>
            </a:r>
            <a:r>
              <a:rPr lang="ru-RU" sz="1000" b="1" dirty="0" smtClean="0">
                <a:solidFill>
                  <a:schemeClr val="tx1"/>
                </a:solidFill>
                <a:latin typeface="Times New Roman" panose="02020603050405020304" pitchFamily="18" charset="0"/>
                <a:cs typeface="Times New Roman" panose="02020603050405020304" pitchFamily="18" charset="0"/>
              </a:rPr>
              <a:t> </a:t>
            </a:r>
            <a:r>
              <a:rPr lang="ru-RU" sz="1000" b="1" dirty="0">
                <a:solidFill>
                  <a:schemeClr val="tx1"/>
                </a:solidFill>
                <a:latin typeface="Times New Roman" panose="02020603050405020304" pitchFamily="18" charset="0"/>
                <a:cs typeface="Times New Roman" panose="02020603050405020304" pitchFamily="18" charset="0"/>
              </a:rPr>
              <a:t>МКД </a:t>
            </a:r>
            <a:r>
              <a:rPr lang="ru-RU" sz="1000" b="1" dirty="0" smtClean="0">
                <a:solidFill>
                  <a:schemeClr val="tx1"/>
                </a:solidFill>
                <a:latin typeface="Times New Roman" panose="02020603050405020304" pitchFamily="18" charset="0"/>
                <a:cs typeface="Times New Roman" panose="02020603050405020304" pitchFamily="18" charset="0"/>
              </a:rPr>
              <a:t> по РБ, </a:t>
            </a:r>
          </a:p>
          <a:p>
            <a:pPr algn="ctr">
              <a:defRPr/>
            </a:pPr>
            <a:r>
              <a:rPr lang="ru-RU" sz="1000" b="1" dirty="0" smtClean="0">
                <a:solidFill>
                  <a:schemeClr val="tx1"/>
                </a:solidFill>
                <a:latin typeface="Times New Roman" panose="02020603050405020304" pitchFamily="18" charset="0"/>
                <a:cs typeface="Times New Roman" panose="02020603050405020304" pitchFamily="18" charset="0"/>
              </a:rPr>
              <a:t>занимаются </a:t>
            </a:r>
            <a:r>
              <a:rPr lang="ru-RU" sz="1200" b="1" dirty="0" smtClean="0">
                <a:solidFill>
                  <a:schemeClr val="tx1"/>
                </a:solidFill>
                <a:latin typeface="Times New Roman" panose="02020603050405020304" pitchFamily="18" charset="0"/>
                <a:cs typeface="Times New Roman" panose="02020603050405020304" pitchFamily="18" charset="0"/>
              </a:rPr>
              <a:t>254 </a:t>
            </a:r>
            <a:r>
              <a:rPr lang="ru-RU" sz="1000" b="1" dirty="0" smtClean="0">
                <a:solidFill>
                  <a:schemeClr val="tx1"/>
                </a:solidFill>
                <a:latin typeface="Times New Roman" panose="02020603050405020304" pitchFamily="18" charset="0"/>
                <a:cs typeface="Times New Roman" panose="02020603050405020304" pitchFamily="18" charset="0"/>
              </a:rPr>
              <a:t>УК, ТСЖ.</a:t>
            </a:r>
            <a:endParaRPr lang="ru-RU" sz="1000" b="1" dirty="0">
              <a:solidFill>
                <a:schemeClr val="tx1"/>
              </a:solidFill>
              <a:latin typeface="Times New Roman" panose="02020603050405020304" pitchFamily="18" charset="0"/>
              <a:cs typeface="Times New Roman" panose="02020603050405020304" pitchFamily="18" charset="0"/>
            </a:endParaRPr>
          </a:p>
        </p:txBody>
      </p:sp>
      <p:sp>
        <p:nvSpPr>
          <p:cNvPr id="29" name="Стрелка вниз 28"/>
          <p:cNvSpPr/>
          <p:nvPr/>
        </p:nvSpPr>
        <p:spPr>
          <a:xfrm>
            <a:off x="5003133" y="2124914"/>
            <a:ext cx="242316" cy="261824"/>
          </a:xfrm>
          <a:prstGeom prst="downArrow">
            <a:avLst>
              <a:gd name="adj1" fmla="val 50000"/>
              <a:gd name="adj2" fmla="val 48055"/>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Стрелка вниз 29"/>
          <p:cNvSpPr/>
          <p:nvPr/>
        </p:nvSpPr>
        <p:spPr>
          <a:xfrm>
            <a:off x="5871013" y="4378294"/>
            <a:ext cx="242316" cy="261824"/>
          </a:xfrm>
          <a:prstGeom prst="downArrow">
            <a:avLst>
              <a:gd name="adj1" fmla="val 50000"/>
              <a:gd name="adj2" fmla="val 48055"/>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Стрелка вниз 30"/>
          <p:cNvSpPr/>
          <p:nvPr/>
        </p:nvSpPr>
        <p:spPr>
          <a:xfrm>
            <a:off x="7804231" y="4378294"/>
            <a:ext cx="242316" cy="261824"/>
          </a:xfrm>
          <a:prstGeom prst="downArrow">
            <a:avLst>
              <a:gd name="adj1" fmla="val 50000"/>
              <a:gd name="adj2" fmla="val 48055"/>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9028011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flipH="1">
            <a:off x="942517" y="65080"/>
            <a:ext cx="5904034" cy="574675"/>
          </a:xfrm>
          <a:prstGeom prst="rect">
            <a:avLst/>
          </a:prstGeom>
          <a:noFill/>
          <a:ln>
            <a:noFill/>
          </a:ln>
          <a:effectLst/>
        </p:spPr>
        <p:txBody>
          <a:bodyPr anchor="ctr">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ru-RU" sz="1800" b="1" dirty="0" smtClean="0">
                <a:solidFill>
                  <a:srgbClr val="0049A2"/>
                </a:solidFill>
                <a:latin typeface="+mn-lt"/>
                <a:cs typeface="Arial" pitchFamily="34" charset="0"/>
              </a:rPr>
              <a:t>ТП «</a:t>
            </a:r>
            <a:r>
              <a:rPr lang="ru-RU" sz="1800" b="1" dirty="0">
                <a:solidFill>
                  <a:srgbClr val="0049A2"/>
                </a:solidFill>
                <a:latin typeface="+mn-lt"/>
                <a:cs typeface="Arial" pitchFamily="34" charset="0"/>
              </a:rPr>
              <a:t>Энергосбыт</a:t>
            </a:r>
            <a:r>
              <a:rPr lang="ru-RU" sz="1800" b="1" dirty="0" smtClean="0">
                <a:solidFill>
                  <a:srgbClr val="0049A2"/>
                </a:solidFill>
                <a:latin typeface="+mn-lt"/>
                <a:cs typeface="Arial" pitchFamily="34" charset="0"/>
              </a:rPr>
              <a:t> Бурятии»</a:t>
            </a:r>
            <a:r>
              <a:rPr lang="ru-RU" sz="1800" b="1" dirty="0">
                <a:solidFill>
                  <a:srgbClr val="0049A2"/>
                </a:solidFill>
                <a:latin typeface="+mn-lt"/>
                <a:cs typeface="Arial" pitchFamily="34" charset="0"/>
              </a:rPr>
              <a:t> АО «Читаэнергосбыт» </a:t>
            </a:r>
          </a:p>
        </p:txBody>
      </p:sp>
      <p:pic>
        <p:nvPicPr>
          <p:cNvPr id="6147" name="Рисунок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5860" y="0"/>
            <a:ext cx="806657" cy="757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Прямая соединительная линия 7"/>
          <p:cNvCxnSpPr/>
          <p:nvPr/>
        </p:nvCxnSpPr>
        <p:spPr>
          <a:xfrm>
            <a:off x="0" y="800102"/>
            <a:ext cx="9144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0" y="761635"/>
            <a:ext cx="9144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flipV="1">
            <a:off x="0" y="6664325"/>
            <a:ext cx="9144000"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flipV="1">
            <a:off x="0" y="6707188"/>
            <a:ext cx="9144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Прямоугольник 1"/>
          <p:cNvSpPr/>
          <p:nvPr/>
        </p:nvSpPr>
        <p:spPr>
          <a:xfrm>
            <a:off x="303449" y="3767555"/>
            <a:ext cx="4064996" cy="2277547"/>
          </a:xfrm>
          <a:prstGeom prst="rect">
            <a:avLst/>
          </a:prstGeom>
        </p:spPr>
        <p:txBody>
          <a:bodyPr wrap="square">
            <a:spAutoFit/>
          </a:bodyPr>
          <a:lstStyle/>
          <a:p>
            <a:endParaRPr lang="ru-RU" sz="1600" dirty="0">
              <a:solidFill>
                <a:srgbClr val="000000"/>
              </a:solidFill>
              <a:latin typeface="Arial" panose="020B0604020202020204" pitchFamily="34" charset="0"/>
            </a:endParaRPr>
          </a:p>
          <a:p>
            <a:pPr marL="285750" indent="-285750">
              <a:buFont typeface="Wingdings" panose="05000000000000000000" pitchFamily="2" charset="2"/>
              <a:buChar char="Ø"/>
            </a:pPr>
            <a:r>
              <a:rPr lang="ru-RU" sz="1400" dirty="0">
                <a:latin typeface="Cambria" panose="02040503050406030204" pitchFamily="18" charset="0"/>
              </a:rPr>
              <a:t>Р</a:t>
            </a:r>
            <a:r>
              <a:rPr lang="ru-RU" sz="1400" dirty="0" smtClean="0">
                <a:latin typeface="Cambria" panose="02040503050406030204" pitchFamily="18" charset="0"/>
              </a:rPr>
              <a:t>ост </a:t>
            </a:r>
            <a:r>
              <a:rPr lang="ru-RU" sz="1400" dirty="0">
                <a:latin typeface="Cambria" panose="02040503050406030204" pitchFamily="18" charset="0"/>
              </a:rPr>
              <a:t>тарифной нагрузки</a:t>
            </a:r>
          </a:p>
          <a:p>
            <a:pPr marL="285750" indent="-285750">
              <a:buFont typeface="Wingdings" panose="05000000000000000000" pitchFamily="2" charset="2"/>
              <a:buChar char="Ø"/>
            </a:pPr>
            <a:r>
              <a:rPr lang="ru-RU" sz="1400" dirty="0" smtClean="0">
                <a:latin typeface="Cambria" panose="02040503050406030204" pitchFamily="18" charset="0"/>
              </a:rPr>
              <a:t>Рост </a:t>
            </a:r>
            <a:r>
              <a:rPr lang="ru-RU" sz="1400" dirty="0">
                <a:latin typeface="Cambria" panose="02040503050406030204" pitchFamily="18" charset="0"/>
              </a:rPr>
              <a:t>стоимости эксплуатационных </a:t>
            </a:r>
            <a:r>
              <a:rPr lang="ru-RU" sz="1400" dirty="0" smtClean="0">
                <a:latin typeface="Cambria" panose="02040503050406030204" pitchFamily="18" charset="0"/>
              </a:rPr>
              <a:t>затрат</a:t>
            </a:r>
          </a:p>
          <a:p>
            <a:pPr marL="285750" indent="-285750">
              <a:buFont typeface="Wingdings" panose="05000000000000000000" pitchFamily="2" charset="2"/>
              <a:buChar char="Ø"/>
            </a:pPr>
            <a:r>
              <a:rPr lang="ru-RU" sz="1400" dirty="0" smtClean="0">
                <a:latin typeface="Cambria" panose="02040503050406030204" pitchFamily="18" charset="0"/>
              </a:rPr>
              <a:t>Рост </a:t>
            </a:r>
            <a:r>
              <a:rPr lang="ru-RU" sz="1400" dirty="0">
                <a:latin typeface="Cambria" panose="02040503050406030204" pitchFamily="18" charset="0"/>
              </a:rPr>
              <a:t>совокупной стоимости точки </a:t>
            </a:r>
            <a:r>
              <a:rPr lang="ru-RU" sz="1400" dirty="0" smtClean="0">
                <a:latin typeface="Cambria" panose="02040503050406030204" pitchFamily="18" charset="0"/>
              </a:rPr>
              <a:t>учёта</a:t>
            </a:r>
          </a:p>
          <a:p>
            <a:pPr algn="ctr"/>
            <a:r>
              <a:rPr lang="ru-RU" sz="1400" i="1" dirty="0" smtClean="0">
                <a:latin typeface="Cambria" panose="02040503050406030204" pitchFamily="18" charset="0"/>
                <a:cs typeface="Times New Roman" panose="02020603050405020304" pitchFamily="18" charset="0"/>
              </a:rPr>
              <a:t>       Затраты </a:t>
            </a:r>
            <a:r>
              <a:rPr lang="ru-RU" sz="1400" i="1" dirty="0">
                <a:latin typeface="Cambria" panose="02040503050406030204" pitchFamily="18" charset="0"/>
                <a:cs typeface="Times New Roman" panose="02020603050405020304" pitchFamily="18" charset="0"/>
              </a:rPr>
              <a:t>за весь объем работ по замене </a:t>
            </a:r>
            <a:endParaRPr lang="ru-RU" sz="1400" i="1" dirty="0" smtClean="0">
              <a:latin typeface="Cambria" panose="02040503050406030204" pitchFamily="18" charset="0"/>
              <a:cs typeface="Times New Roman" panose="02020603050405020304" pitchFamily="18" charset="0"/>
            </a:endParaRPr>
          </a:p>
          <a:p>
            <a:pPr algn="ctr"/>
            <a:r>
              <a:rPr lang="ru-RU" sz="1400" i="1" dirty="0" smtClean="0">
                <a:latin typeface="Cambria" panose="02040503050406030204" pitchFamily="18" charset="0"/>
                <a:cs typeface="Times New Roman" panose="02020603050405020304" pitchFamily="18" charset="0"/>
              </a:rPr>
              <a:t>     186 </a:t>
            </a:r>
            <a:r>
              <a:rPr lang="ru-RU" sz="1400" i="1" dirty="0">
                <a:latin typeface="Cambria" panose="02040503050406030204" pitchFamily="18" charset="0"/>
                <a:cs typeface="Times New Roman" panose="02020603050405020304" pitchFamily="18" charset="0"/>
              </a:rPr>
              <a:t>тыс. ТУ </a:t>
            </a:r>
            <a:r>
              <a:rPr lang="ru-RU" sz="1400" i="1" dirty="0" smtClean="0">
                <a:latin typeface="Cambria" panose="02040503050406030204" pitchFamily="18" charset="0"/>
                <a:cs typeface="Times New Roman" panose="02020603050405020304" pitchFamily="18" charset="0"/>
              </a:rPr>
              <a:t> составят </a:t>
            </a:r>
            <a:r>
              <a:rPr lang="ru-RU" sz="1400" i="1" dirty="0">
                <a:latin typeface="Cambria" panose="02040503050406030204" pitchFamily="18" charset="0"/>
                <a:cs typeface="Times New Roman" panose="02020603050405020304" pitchFamily="18" charset="0"/>
              </a:rPr>
              <a:t>– </a:t>
            </a:r>
            <a:r>
              <a:rPr lang="ru-RU" sz="1400" b="1" i="1" dirty="0">
                <a:latin typeface="Cambria" panose="02040503050406030204" pitchFamily="18" charset="0"/>
                <a:cs typeface="Times New Roman" panose="02020603050405020304" pitchFamily="18" charset="0"/>
              </a:rPr>
              <a:t>4 452,1  </a:t>
            </a:r>
            <a:r>
              <a:rPr lang="ru-RU" sz="1400" b="1" i="1" dirty="0" err="1" smtClean="0">
                <a:latin typeface="Cambria" panose="02040503050406030204" pitchFamily="18" charset="0"/>
                <a:cs typeface="Times New Roman" panose="02020603050405020304" pitchFamily="18" charset="0"/>
              </a:rPr>
              <a:t>млн.руб</a:t>
            </a:r>
            <a:r>
              <a:rPr lang="ru-RU" sz="1200" b="1" i="1" dirty="0" smtClean="0">
                <a:latin typeface="Cambria" panose="02040503050406030204" pitchFamily="18" charset="0"/>
                <a:cs typeface="Times New Roman" panose="02020603050405020304" pitchFamily="18" charset="0"/>
              </a:rPr>
              <a:t>.</a:t>
            </a:r>
          </a:p>
          <a:p>
            <a:pPr algn="ctr"/>
            <a:r>
              <a:rPr lang="ru-RU" sz="1200" b="1" i="1" dirty="0" smtClean="0">
                <a:latin typeface="Cambria" panose="02040503050406030204" pitchFamily="18" charset="0"/>
                <a:cs typeface="Times New Roman" panose="02020603050405020304" pitchFamily="18" charset="0"/>
              </a:rPr>
              <a:t>(</a:t>
            </a:r>
            <a:r>
              <a:rPr lang="ru-RU" sz="1400" i="1" dirty="0" smtClean="0">
                <a:latin typeface="Cambria" panose="02040503050406030204" pitchFamily="18" charset="0"/>
                <a:cs typeface="Times New Roman" panose="02020603050405020304" pitchFamily="18" charset="0"/>
              </a:rPr>
              <a:t>без </a:t>
            </a:r>
            <a:r>
              <a:rPr lang="ru-RU" sz="1400" i="1" dirty="0">
                <a:latin typeface="Cambria" panose="02040503050406030204" pitchFamily="18" charset="0"/>
                <a:cs typeface="Times New Roman" panose="02020603050405020304" pitchFamily="18" charset="0"/>
              </a:rPr>
              <a:t>НДС за  весь </a:t>
            </a:r>
            <a:r>
              <a:rPr lang="ru-RU" sz="1400" i="1" dirty="0" smtClean="0">
                <a:latin typeface="Cambria" panose="02040503050406030204" pitchFamily="18" charset="0"/>
                <a:cs typeface="Times New Roman" panose="02020603050405020304" pitchFamily="18" charset="0"/>
              </a:rPr>
              <a:t>период)</a:t>
            </a:r>
            <a:endParaRPr lang="ru-RU" sz="1400" i="1" dirty="0">
              <a:latin typeface="Cambria" panose="02040503050406030204" pitchFamily="18" charset="0"/>
              <a:cs typeface="Times New Roman" panose="02020603050405020304" pitchFamily="18" charset="0"/>
            </a:endParaRPr>
          </a:p>
          <a:p>
            <a:pPr marL="285750" indent="-285750">
              <a:buFont typeface="Wingdings" panose="05000000000000000000" pitchFamily="2" charset="2"/>
              <a:buChar char="Ø"/>
            </a:pPr>
            <a:r>
              <a:rPr lang="ru-RU" sz="1400" dirty="0" smtClean="0">
                <a:latin typeface="Cambria" panose="02040503050406030204" pitchFamily="18" charset="0"/>
              </a:rPr>
              <a:t>Невозможность </a:t>
            </a:r>
            <a:r>
              <a:rPr lang="ru-RU" sz="1400" dirty="0">
                <a:latin typeface="Cambria" panose="02040503050406030204" pitchFamily="18" charset="0"/>
              </a:rPr>
              <a:t>создания целостного </a:t>
            </a:r>
            <a:r>
              <a:rPr lang="ru-RU" sz="1400" dirty="0" smtClean="0">
                <a:latin typeface="Cambria" panose="02040503050406030204" pitchFamily="18" charset="0"/>
              </a:rPr>
              <a:t>Автоматизированного объекта учета </a:t>
            </a:r>
            <a:r>
              <a:rPr lang="ru-RU" sz="1400" dirty="0">
                <a:latin typeface="Cambria" panose="02040503050406030204" pitchFamily="18" charset="0"/>
              </a:rPr>
              <a:t>(МКД)</a:t>
            </a:r>
          </a:p>
          <a:p>
            <a:pPr marL="285750" indent="-285750">
              <a:buFont typeface="Wingdings" panose="05000000000000000000" pitchFamily="2" charset="2"/>
              <a:buChar char="Ø"/>
            </a:pPr>
            <a:r>
              <a:rPr lang="ru-RU" sz="1400" dirty="0" smtClean="0">
                <a:latin typeface="Cambria" panose="02040503050406030204" pitchFamily="18" charset="0"/>
              </a:rPr>
              <a:t>Многократные </a:t>
            </a:r>
            <a:r>
              <a:rPr lang="ru-RU" sz="1400" dirty="0">
                <a:latin typeface="Cambria" panose="02040503050406030204" pitchFamily="18" charset="0"/>
              </a:rPr>
              <a:t>выезды</a:t>
            </a:r>
          </a:p>
        </p:txBody>
      </p:sp>
      <p:sp>
        <p:nvSpPr>
          <p:cNvPr id="3" name="Прямоугольник 2"/>
          <p:cNvSpPr/>
          <p:nvPr/>
        </p:nvSpPr>
        <p:spPr>
          <a:xfrm>
            <a:off x="4572000" y="3609810"/>
            <a:ext cx="4176464" cy="2923877"/>
          </a:xfrm>
          <a:prstGeom prst="rect">
            <a:avLst/>
          </a:prstGeom>
        </p:spPr>
        <p:txBody>
          <a:bodyPr wrap="square">
            <a:spAutoFit/>
          </a:bodyPr>
          <a:lstStyle/>
          <a:p>
            <a:endParaRPr lang="ru-RU" sz="1600" dirty="0" smtClean="0">
              <a:solidFill>
                <a:srgbClr val="000000"/>
              </a:solidFill>
            </a:endParaRPr>
          </a:p>
          <a:p>
            <a:pPr marL="285750" indent="-285750">
              <a:buFont typeface="Wingdings" pitchFamily="2" charset="2"/>
              <a:buChar char="Ø"/>
            </a:pPr>
            <a:r>
              <a:rPr lang="ru-RU" sz="1400" dirty="0" smtClean="0">
                <a:latin typeface="Cambria" panose="02040503050406030204" pitchFamily="18" charset="0"/>
              </a:rPr>
              <a:t>Снижение тарифной нагрузки</a:t>
            </a:r>
            <a:endParaRPr lang="ru-RU" sz="1400" dirty="0">
              <a:latin typeface="Cambria" panose="02040503050406030204" pitchFamily="18" charset="0"/>
            </a:endParaRPr>
          </a:p>
          <a:p>
            <a:pPr marL="285750" indent="-285750">
              <a:buFont typeface="Wingdings" pitchFamily="2" charset="2"/>
              <a:buChar char="Ø"/>
            </a:pPr>
            <a:r>
              <a:rPr lang="ru-RU" sz="1400" dirty="0" smtClean="0">
                <a:latin typeface="Cambria" panose="02040503050406030204" pitchFamily="18" charset="0"/>
              </a:rPr>
              <a:t>Снижение стоимости монтажных и пусконаладочных работ</a:t>
            </a:r>
            <a:endParaRPr lang="ru-RU" sz="1400" dirty="0">
              <a:latin typeface="Cambria" panose="02040503050406030204" pitchFamily="18" charset="0"/>
            </a:endParaRPr>
          </a:p>
          <a:p>
            <a:pPr marL="285750" indent="-285750">
              <a:buFont typeface="Wingdings" pitchFamily="2" charset="2"/>
              <a:buChar char="Ø"/>
            </a:pPr>
            <a:r>
              <a:rPr lang="ru-RU" sz="1400" dirty="0" smtClean="0">
                <a:latin typeface="Cambria" panose="02040503050406030204" pitchFamily="18" charset="0"/>
              </a:rPr>
              <a:t>Снижение совокупной стоимости точки учёта</a:t>
            </a:r>
          </a:p>
          <a:p>
            <a:pPr algn="ctr"/>
            <a:r>
              <a:rPr lang="ru-RU" sz="1400" i="1" dirty="0" smtClean="0">
                <a:latin typeface="Cambria" panose="02040503050406030204" pitchFamily="18" charset="0"/>
                <a:cs typeface="Times New Roman" panose="02020603050405020304" pitchFamily="18" charset="0"/>
              </a:rPr>
              <a:t>        Затраты </a:t>
            </a:r>
            <a:r>
              <a:rPr lang="ru-RU" sz="1400" i="1" dirty="0">
                <a:latin typeface="Cambria" panose="02040503050406030204" pitchFamily="18" charset="0"/>
                <a:cs typeface="Times New Roman" panose="02020603050405020304" pitchFamily="18" charset="0"/>
              </a:rPr>
              <a:t>за весь объем работ по замене </a:t>
            </a:r>
            <a:endParaRPr lang="ru-RU" sz="1400" i="1" dirty="0" smtClean="0">
              <a:latin typeface="Cambria" panose="02040503050406030204" pitchFamily="18" charset="0"/>
              <a:cs typeface="Times New Roman" panose="02020603050405020304" pitchFamily="18" charset="0"/>
            </a:endParaRPr>
          </a:p>
          <a:p>
            <a:pPr algn="ctr"/>
            <a:r>
              <a:rPr lang="ru-RU" sz="1400" i="1" dirty="0" smtClean="0">
                <a:latin typeface="Cambria" panose="02040503050406030204" pitchFamily="18" charset="0"/>
                <a:cs typeface="Times New Roman" panose="02020603050405020304" pitchFamily="18" charset="0"/>
              </a:rPr>
              <a:t>186 </a:t>
            </a:r>
            <a:r>
              <a:rPr lang="ru-RU" sz="1400" i="1" dirty="0">
                <a:latin typeface="Cambria" panose="02040503050406030204" pitchFamily="18" charset="0"/>
                <a:cs typeface="Times New Roman" panose="02020603050405020304" pitchFamily="18" charset="0"/>
              </a:rPr>
              <a:t>тыс. ТУ </a:t>
            </a:r>
            <a:r>
              <a:rPr lang="ru-RU" sz="1400" i="1" dirty="0" smtClean="0">
                <a:latin typeface="Cambria" panose="02040503050406030204" pitchFamily="18" charset="0"/>
                <a:cs typeface="Times New Roman" panose="02020603050405020304" pitchFamily="18" charset="0"/>
              </a:rPr>
              <a:t> составят </a:t>
            </a:r>
            <a:r>
              <a:rPr lang="ru-RU" sz="1400" i="1" dirty="0">
                <a:latin typeface="Cambria" panose="02040503050406030204" pitchFamily="18" charset="0"/>
                <a:cs typeface="Times New Roman" panose="02020603050405020304" pitchFamily="18" charset="0"/>
              </a:rPr>
              <a:t>– </a:t>
            </a:r>
            <a:r>
              <a:rPr lang="ru-RU" sz="1400" b="1" i="1" dirty="0" smtClean="0">
                <a:latin typeface="Cambria" panose="02040503050406030204" pitchFamily="18" charset="0"/>
                <a:cs typeface="Times New Roman" panose="02020603050405020304" pitchFamily="18" charset="0"/>
              </a:rPr>
              <a:t>3 796,1  </a:t>
            </a:r>
            <a:r>
              <a:rPr lang="ru-RU" sz="1400" b="1" i="1" dirty="0" err="1">
                <a:latin typeface="Cambria" panose="02040503050406030204" pitchFamily="18" charset="0"/>
                <a:cs typeface="Times New Roman" panose="02020603050405020304" pitchFamily="18" charset="0"/>
              </a:rPr>
              <a:t>млн.руб</a:t>
            </a:r>
            <a:r>
              <a:rPr lang="ru-RU" sz="1400" b="1" i="1" dirty="0">
                <a:latin typeface="Cambria" panose="02040503050406030204" pitchFamily="18" charset="0"/>
                <a:cs typeface="Times New Roman" panose="02020603050405020304" pitchFamily="18" charset="0"/>
              </a:rPr>
              <a:t>.  </a:t>
            </a:r>
          </a:p>
          <a:p>
            <a:pPr algn="ctr"/>
            <a:r>
              <a:rPr lang="ru-RU" sz="1200" b="1" i="1" dirty="0" smtClean="0">
                <a:cs typeface="Times New Roman" panose="02020603050405020304" pitchFamily="18" charset="0"/>
              </a:rPr>
              <a:t>(</a:t>
            </a:r>
            <a:r>
              <a:rPr lang="ru-RU" sz="1400" i="1" dirty="0" smtClean="0">
                <a:latin typeface="Cambria" panose="02040503050406030204" pitchFamily="18" charset="0"/>
                <a:cs typeface="Times New Roman" panose="02020603050405020304" pitchFamily="18" charset="0"/>
              </a:rPr>
              <a:t>без </a:t>
            </a:r>
            <a:r>
              <a:rPr lang="ru-RU" sz="1400" i="1" dirty="0">
                <a:latin typeface="Cambria" panose="02040503050406030204" pitchFamily="18" charset="0"/>
                <a:cs typeface="Times New Roman" panose="02020603050405020304" pitchFamily="18" charset="0"/>
              </a:rPr>
              <a:t>НДС за  весь </a:t>
            </a:r>
            <a:r>
              <a:rPr lang="ru-RU" sz="1400" i="1" dirty="0" smtClean="0">
                <a:latin typeface="Cambria" panose="02040503050406030204" pitchFamily="18" charset="0"/>
                <a:cs typeface="Times New Roman" panose="02020603050405020304" pitchFamily="18" charset="0"/>
              </a:rPr>
              <a:t>период). </a:t>
            </a:r>
            <a:endParaRPr lang="ru-RU" sz="1400" i="1" dirty="0">
              <a:latin typeface="Cambria" panose="02040503050406030204" pitchFamily="18" charset="0"/>
              <a:cs typeface="Times New Roman" panose="02020603050405020304" pitchFamily="18" charset="0"/>
            </a:endParaRPr>
          </a:p>
          <a:p>
            <a:pPr marL="285750" indent="-285750">
              <a:buFont typeface="Wingdings" pitchFamily="2" charset="2"/>
              <a:buChar char="Ø"/>
            </a:pPr>
            <a:r>
              <a:rPr lang="ru-RU" sz="1400" dirty="0" smtClean="0">
                <a:latin typeface="Cambria" panose="02040503050406030204" pitchFamily="18" charset="0"/>
              </a:rPr>
              <a:t>Создание целостного Автоматизированного объекта учета</a:t>
            </a:r>
            <a:endParaRPr lang="ru-RU" sz="1400" dirty="0">
              <a:latin typeface="Cambria" panose="02040503050406030204" pitchFamily="18" charset="0"/>
            </a:endParaRPr>
          </a:p>
          <a:p>
            <a:pPr marL="285750" indent="-285750">
              <a:buFont typeface="Wingdings" pitchFamily="2" charset="2"/>
              <a:buChar char="Ø"/>
            </a:pPr>
            <a:r>
              <a:rPr lang="ru-RU" sz="1400" dirty="0" smtClean="0">
                <a:latin typeface="Cambria" panose="02040503050406030204" pitchFamily="18" charset="0"/>
              </a:rPr>
              <a:t>Снижение ОДН благодаря единовременному съёму показаний и исключение хищений э/э</a:t>
            </a:r>
            <a:endParaRPr lang="ru-RU" sz="1400" dirty="0">
              <a:latin typeface="Cambria" panose="02040503050406030204" pitchFamily="18" charset="0"/>
            </a:endParaRPr>
          </a:p>
          <a:p>
            <a:pPr marL="285750" indent="-285750">
              <a:buFont typeface="Wingdings" pitchFamily="2" charset="2"/>
              <a:buChar char="Ø"/>
            </a:pPr>
            <a:r>
              <a:rPr lang="ru-RU" sz="1400" dirty="0" smtClean="0">
                <a:latin typeface="Cambria" panose="02040503050406030204" pitchFamily="18" charset="0"/>
              </a:rPr>
              <a:t>Однократный выезд</a:t>
            </a:r>
            <a:endParaRPr lang="ru-RU" sz="1400" dirty="0">
              <a:latin typeface="Cambria" panose="02040503050406030204" pitchFamily="18" charset="0"/>
            </a:endParaRPr>
          </a:p>
        </p:txBody>
      </p:sp>
      <p:sp>
        <p:nvSpPr>
          <p:cNvPr id="5" name="Прямоугольник 4"/>
          <p:cNvSpPr/>
          <p:nvPr/>
        </p:nvSpPr>
        <p:spPr>
          <a:xfrm>
            <a:off x="405227" y="2510319"/>
            <a:ext cx="3970379" cy="1077218"/>
          </a:xfrm>
          <a:prstGeom prst="rect">
            <a:avLst/>
          </a:prstGeom>
        </p:spPr>
        <p:txBody>
          <a:bodyPr wrap="square">
            <a:spAutoFit/>
          </a:bodyPr>
          <a:lstStyle/>
          <a:p>
            <a:r>
              <a:rPr lang="ru-RU" sz="1600" dirty="0" smtClean="0">
                <a:latin typeface="Cambria" panose="02040503050406030204" pitchFamily="18" charset="0"/>
              </a:rPr>
              <a:t>Применение </a:t>
            </a:r>
            <a:r>
              <a:rPr lang="ru-RU" sz="1600" b="1" dirty="0" smtClean="0">
                <a:solidFill>
                  <a:srgbClr val="FF0000"/>
                </a:solidFill>
                <a:latin typeface="Cambria" panose="02040503050406030204" pitchFamily="18" charset="0"/>
              </a:rPr>
              <a:t>точечного</a:t>
            </a:r>
            <a:r>
              <a:rPr lang="ru-RU" sz="1600" dirty="0" smtClean="0">
                <a:latin typeface="Cambria" panose="02040503050406030204" pitchFamily="18" charset="0"/>
              </a:rPr>
              <a:t> подхода </a:t>
            </a:r>
            <a:r>
              <a:rPr lang="ru-RU" sz="1600" dirty="0">
                <a:latin typeface="Cambria" panose="02040503050406030204" pitchFamily="18" charset="0"/>
              </a:rPr>
              <a:t>в рамках реализации требований 522-ФЗ </a:t>
            </a:r>
            <a:r>
              <a:rPr lang="ru-RU" sz="1600" b="1" dirty="0">
                <a:latin typeface="Cambria" panose="02040503050406030204" pitchFamily="18" charset="0"/>
              </a:rPr>
              <a:t>не принесет </a:t>
            </a:r>
            <a:r>
              <a:rPr lang="ru-RU" sz="1600" dirty="0" smtClean="0">
                <a:latin typeface="Cambria" panose="02040503050406030204" pitchFamily="18" charset="0"/>
              </a:rPr>
              <a:t>положительного эффекта </a:t>
            </a:r>
            <a:r>
              <a:rPr lang="ru-RU" sz="1600" dirty="0">
                <a:latin typeface="Cambria" panose="02040503050406030204" pitchFamily="18" charset="0"/>
              </a:rPr>
              <a:t>и повлечет за собой…</a:t>
            </a:r>
          </a:p>
        </p:txBody>
      </p:sp>
      <p:sp>
        <p:nvSpPr>
          <p:cNvPr id="7" name="Прямоугольник 6"/>
          <p:cNvSpPr/>
          <p:nvPr/>
        </p:nvSpPr>
        <p:spPr>
          <a:xfrm>
            <a:off x="4368444" y="2690671"/>
            <a:ext cx="4572000" cy="1077218"/>
          </a:xfrm>
          <a:prstGeom prst="rect">
            <a:avLst/>
          </a:prstGeom>
        </p:spPr>
        <p:txBody>
          <a:bodyPr>
            <a:spAutoFit/>
          </a:bodyPr>
          <a:lstStyle/>
          <a:p>
            <a:r>
              <a:rPr lang="ru-RU" sz="1600" dirty="0" smtClean="0">
                <a:latin typeface="Cambria" panose="02040503050406030204" pitchFamily="18" charset="0"/>
              </a:rPr>
              <a:t>Применением </a:t>
            </a:r>
            <a:r>
              <a:rPr lang="ru-RU" sz="1600" b="1" dirty="0" smtClean="0">
                <a:solidFill>
                  <a:srgbClr val="FF0000"/>
                </a:solidFill>
                <a:latin typeface="Cambria" panose="02040503050406030204" pitchFamily="18" charset="0"/>
              </a:rPr>
              <a:t>комплексного</a:t>
            </a:r>
            <a:r>
              <a:rPr lang="ru-RU" sz="1600" dirty="0" smtClean="0">
                <a:solidFill>
                  <a:srgbClr val="FF0000"/>
                </a:solidFill>
                <a:latin typeface="Cambria" panose="02040503050406030204" pitchFamily="18" charset="0"/>
              </a:rPr>
              <a:t> </a:t>
            </a:r>
            <a:r>
              <a:rPr lang="ru-RU" sz="1600" dirty="0">
                <a:latin typeface="Cambria" panose="02040503050406030204" pitchFamily="18" charset="0"/>
              </a:rPr>
              <a:t>подхода в рамках реализации требований </a:t>
            </a:r>
            <a:r>
              <a:rPr lang="ru-RU" sz="1600" dirty="0" smtClean="0">
                <a:latin typeface="Cambria" panose="02040503050406030204" pitchFamily="18" charset="0"/>
              </a:rPr>
              <a:t>522-ФЗ, гарантируется положительный эффект, а именно…</a:t>
            </a:r>
            <a:endParaRPr lang="ru-RU" sz="1600" dirty="0">
              <a:latin typeface="Cambria" panose="02040503050406030204" pitchFamily="18" charset="0"/>
            </a:endParaRPr>
          </a:p>
        </p:txBody>
      </p:sp>
      <p:sp>
        <p:nvSpPr>
          <p:cNvPr id="6" name="Прямоугольник 5"/>
          <p:cNvSpPr/>
          <p:nvPr/>
        </p:nvSpPr>
        <p:spPr>
          <a:xfrm>
            <a:off x="414272" y="805780"/>
            <a:ext cx="8526172" cy="369332"/>
          </a:xfrm>
          <a:prstGeom prst="rect">
            <a:avLst/>
          </a:prstGeom>
        </p:spPr>
        <p:txBody>
          <a:bodyPr wrap="square">
            <a:spAutoFit/>
          </a:bodyPr>
          <a:lstStyle/>
          <a:p>
            <a:pPr algn="ctr"/>
            <a:r>
              <a:rPr lang="ru-RU" b="1" dirty="0">
                <a:solidFill>
                  <a:schemeClr val="tx2">
                    <a:lumMod val="75000"/>
                  </a:schemeClr>
                </a:solidFill>
                <a:latin typeface="Cambria" pitchFamily="18" charset="0"/>
              </a:rPr>
              <a:t>Предложения АО «</a:t>
            </a:r>
            <a:r>
              <a:rPr lang="ru-RU" b="1" dirty="0" err="1">
                <a:solidFill>
                  <a:schemeClr val="tx2">
                    <a:lumMod val="75000"/>
                  </a:schemeClr>
                </a:solidFill>
                <a:latin typeface="Cambria" pitchFamily="18" charset="0"/>
              </a:rPr>
              <a:t>Читаэнергосбыт</a:t>
            </a:r>
            <a:r>
              <a:rPr lang="ru-RU" b="1" dirty="0">
                <a:solidFill>
                  <a:schemeClr val="tx2">
                    <a:lumMod val="75000"/>
                  </a:schemeClr>
                </a:solidFill>
                <a:latin typeface="Cambria" pitchFamily="18" charset="0"/>
              </a:rPr>
              <a:t>» по снижению платы за ОДН</a:t>
            </a:r>
          </a:p>
        </p:txBody>
      </p:sp>
      <p:sp>
        <p:nvSpPr>
          <p:cNvPr id="17" name="Прямоугольник 16"/>
          <p:cNvSpPr/>
          <p:nvPr/>
        </p:nvSpPr>
        <p:spPr>
          <a:xfrm>
            <a:off x="414272" y="1340768"/>
            <a:ext cx="8526172" cy="1169551"/>
          </a:xfrm>
          <a:prstGeom prst="rect">
            <a:avLst/>
          </a:prstGeom>
        </p:spPr>
        <p:txBody>
          <a:bodyPr wrap="square">
            <a:spAutoFit/>
          </a:bodyPr>
          <a:lstStyle/>
          <a:p>
            <a:pPr algn="just">
              <a:defRPr/>
            </a:pPr>
            <a:r>
              <a:rPr lang="ru-RU" sz="1400" b="1" dirty="0" smtClean="0">
                <a:latin typeface="Cambria" pitchFamily="18" charset="0"/>
              </a:rPr>
              <a:t>После утверждения Минтрансом РБ и РСТ РБ инвестиционной программы на 2022-2036гг. </a:t>
            </a:r>
          </a:p>
          <a:p>
            <a:pPr algn="just">
              <a:defRPr/>
            </a:pPr>
            <a:r>
              <a:rPr lang="ru-RU" sz="1400" b="1" dirty="0" smtClean="0">
                <a:latin typeface="Cambria" pitchFamily="18" charset="0"/>
              </a:rPr>
              <a:t>с </a:t>
            </a:r>
            <a:r>
              <a:rPr lang="ru-RU" sz="1400" b="1" dirty="0">
                <a:latin typeface="Cambria" pitchFamily="18" charset="0"/>
              </a:rPr>
              <a:t>целью снижения платы на «общедомовые нужды» </a:t>
            </a:r>
            <a:r>
              <a:rPr lang="ru-RU" sz="1400" b="1" dirty="0" smtClean="0">
                <a:latin typeface="Cambria" pitchFamily="18" charset="0"/>
              </a:rPr>
              <a:t>Обществом планируется проведение комплексных мероприятий по установке ОДПУ+ИПУ в МКД , в соответствии с Постановлением Правительства № 522</a:t>
            </a:r>
            <a:r>
              <a:rPr lang="ru-RU" sz="1400" b="1" dirty="0" smtClean="0">
                <a:solidFill>
                  <a:schemeClr val="lt1"/>
                </a:solidFill>
                <a:latin typeface="Times New Roman" panose="02020603050405020304" pitchFamily="18" charset="0"/>
                <a:cs typeface="Times New Roman" panose="02020603050405020304" pitchFamily="18" charset="0"/>
              </a:rPr>
              <a:t>ьства </a:t>
            </a:r>
            <a:r>
              <a:rPr lang="ru-RU" sz="1400" b="1" dirty="0">
                <a:solidFill>
                  <a:schemeClr val="lt1"/>
                </a:solidFill>
                <a:latin typeface="Times New Roman" panose="02020603050405020304" pitchFamily="18" charset="0"/>
                <a:cs typeface="Times New Roman" panose="02020603050405020304" pitchFamily="18" charset="0"/>
              </a:rPr>
              <a:t>№ 522</a:t>
            </a:r>
          </a:p>
          <a:p>
            <a:pPr algn="just"/>
            <a:endParaRPr lang="ru-RU" sz="1400" b="1" dirty="0">
              <a:solidFill>
                <a:srgbClr val="0070C0"/>
              </a:solidFill>
              <a:latin typeface="Cambria" pitchFamily="18" charset="0"/>
            </a:endParaRPr>
          </a:p>
        </p:txBody>
      </p:sp>
      <p:sp>
        <p:nvSpPr>
          <p:cNvPr id="18" name="Стрелка вниз 17"/>
          <p:cNvSpPr/>
          <p:nvPr/>
        </p:nvSpPr>
        <p:spPr>
          <a:xfrm>
            <a:off x="6412127" y="2348880"/>
            <a:ext cx="434423" cy="432048"/>
          </a:xfrm>
          <a:prstGeom prst="downArrow">
            <a:avLst>
              <a:gd name="adj1" fmla="val 50000"/>
              <a:gd name="adj2" fmla="val 48055"/>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1290918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flipH="1">
            <a:off x="945174" y="57151"/>
            <a:ext cx="5904034" cy="574675"/>
          </a:xfrm>
          <a:prstGeom prst="rect">
            <a:avLst/>
          </a:prstGeom>
          <a:noFill/>
          <a:ln>
            <a:noFill/>
          </a:ln>
          <a:effectLst/>
        </p:spPr>
        <p:txBody>
          <a:bodyPr anchor="ctr">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ru-RU" sz="1600" b="1" dirty="0">
                <a:solidFill>
                  <a:srgbClr val="0049A2"/>
                </a:solidFill>
                <a:latin typeface="Arial" pitchFamily="34" charset="0"/>
                <a:cs typeface="Arial" pitchFamily="34" charset="0"/>
              </a:rPr>
              <a:t>ТП «Энергосбыт Бурятии» АО «Читаэнергосбыт» </a:t>
            </a:r>
          </a:p>
        </p:txBody>
      </p:sp>
      <p:pic>
        <p:nvPicPr>
          <p:cNvPr id="6147" name="Рисунок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4720" y="19052"/>
            <a:ext cx="700454"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Прямая соединительная линия 7"/>
          <p:cNvCxnSpPr/>
          <p:nvPr/>
        </p:nvCxnSpPr>
        <p:spPr>
          <a:xfrm>
            <a:off x="0" y="671513"/>
            <a:ext cx="9144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0" y="690563"/>
            <a:ext cx="9144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flipV="1">
            <a:off x="0" y="6664325"/>
            <a:ext cx="9144000"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flipV="1">
            <a:off x="0" y="6707188"/>
            <a:ext cx="9144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31" name="TextBox 2"/>
          <p:cNvSpPr txBox="1">
            <a:spLocks noChangeArrowheads="1"/>
          </p:cNvSpPr>
          <p:nvPr/>
        </p:nvSpPr>
        <p:spPr bwMode="auto">
          <a:xfrm>
            <a:off x="3096534" y="3440732"/>
            <a:ext cx="36283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ru-RU"/>
            </a:defPPr>
            <a:lvl1pPr algn="ctr">
              <a:spcBef>
                <a:spcPct val="0"/>
              </a:spcBef>
              <a:buFont typeface="Arial" charset="0"/>
              <a:buNone/>
              <a:defRPr sz="1600">
                <a:latin typeface="Arial" charset="0"/>
                <a:cs typeface="Arial" charset="0"/>
              </a:defRPr>
            </a:lvl1pPr>
            <a:lvl2pPr marL="742950" indent="-285750">
              <a:spcBef>
                <a:spcPct val="20000"/>
              </a:spcBef>
              <a:buFont typeface="Arial" charset="0"/>
              <a:buChar char="–"/>
              <a:defRPr sz="2800">
                <a:latin typeface="Calibri" pitchFamily="34" charset="0"/>
              </a:defRPr>
            </a:lvl2pPr>
            <a:lvl3pPr marL="1143000" indent="-228600">
              <a:spcBef>
                <a:spcPct val="20000"/>
              </a:spcBef>
              <a:buFont typeface="Arial" charset="0"/>
              <a:buChar char="•"/>
              <a:defRPr sz="2400">
                <a:latin typeface="Calibri" pitchFamily="34" charset="0"/>
              </a:defRPr>
            </a:lvl3pPr>
            <a:lvl4pPr marL="1600200" indent="-228600">
              <a:spcBef>
                <a:spcPct val="20000"/>
              </a:spcBef>
              <a:buFont typeface="Arial" charset="0"/>
              <a:buChar char="–"/>
              <a:defRPr sz="2000">
                <a:latin typeface="Calibri" pitchFamily="34" charset="0"/>
              </a:defRPr>
            </a:lvl4pPr>
            <a:lvl5pPr marL="2057400" indent="-228600">
              <a:spcBef>
                <a:spcPct val="20000"/>
              </a:spcBef>
              <a:buFont typeface="Arial" charset="0"/>
              <a:buChar char="»"/>
              <a:defRPr sz="2000">
                <a:latin typeface="Calibri" pitchFamily="34" charset="0"/>
              </a:defRPr>
            </a:lvl5pPr>
            <a:lvl6pPr marL="2514600" indent="-228600" eaLnBrk="0" fontAlgn="base" hangingPunct="0">
              <a:spcBef>
                <a:spcPct val="20000"/>
              </a:spcBef>
              <a:spcAft>
                <a:spcPct val="0"/>
              </a:spcAft>
              <a:buFont typeface="Arial" charset="0"/>
              <a:buChar char="»"/>
              <a:defRPr sz="2000">
                <a:latin typeface="Calibri" pitchFamily="34" charset="0"/>
              </a:defRPr>
            </a:lvl6pPr>
            <a:lvl7pPr marL="2971800" indent="-228600" eaLnBrk="0" fontAlgn="base" hangingPunct="0">
              <a:spcBef>
                <a:spcPct val="20000"/>
              </a:spcBef>
              <a:spcAft>
                <a:spcPct val="0"/>
              </a:spcAft>
              <a:buFont typeface="Arial" charset="0"/>
              <a:buChar char="»"/>
              <a:defRPr sz="2000">
                <a:latin typeface="Calibri" pitchFamily="34" charset="0"/>
              </a:defRPr>
            </a:lvl7pPr>
            <a:lvl8pPr marL="3429000" indent="-228600" eaLnBrk="0" fontAlgn="base" hangingPunct="0">
              <a:spcBef>
                <a:spcPct val="20000"/>
              </a:spcBef>
              <a:spcAft>
                <a:spcPct val="0"/>
              </a:spcAft>
              <a:buFont typeface="Arial" charset="0"/>
              <a:buChar char="»"/>
              <a:defRPr sz="2000">
                <a:latin typeface="Calibri" pitchFamily="34" charset="0"/>
              </a:defRPr>
            </a:lvl8pPr>
            <a:lvl9pPr marL="3886200" indent="-228600" eaLnBrk="0" fontAlgn="base" hangingPunct="0">
              <a:spcBef>
                <a:spcPct val="20000"/>
              </a:spcBef>
              <a:spcAft>
                <a:spcPct val="0"/>
              </a:spcAft>
              <a:buFont typeface="Arial" charset="0"/>
              <a:buChar char="»"/>
              <a:defRPr sz="2000">
                <a:latin typeface="Calibri" pitchFamily="34" charset="0"/>
              </a:defRPr>
            </a:lvl9pPr>
          </a:lstStyle>
          <a:p>
            <a:r>
              <a:rPr lang="ru-RU" altLang="ru-RU" sz="1200" dirty="0"/>
              <a:t>  </a:t>
            </a:r>
            <a:endParaRPr lang="ru-RU" altLang="ru-RU" sz="1200" i="1" dirty="0"/>
          </a:p>
        </p:txBody>
      </p:sp>
      <p:sp>
        <p:nvSpPr>
          <p:cNvPr id="41" name="TextBox 2"/>
          <p:cNvSpPr txBox="1">
            <a:spLocks noChangeArrowheads="1"/>
          </p:cNvSpPr>
          <p:nvPr/>
        </p:nvSpPr>
        <p:spPr bwMode="auto">
          <a:xfrm>
            <a:off x="3060081" y="3735118"/>
            <a:ext cx="36283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ru-RU"/>
            </a:defPPr>
            <a:lvl1pPr algn="ctr">
              <a:spcBef>
                <a:spcPct val="0"/>
              </a:spcBef>
              <a:buFont typeface="Arial" charset="0"/>
              <a:buNone/>
              <a:defRPr sz="1600">
                <a:latin typeface="Arial" charset="0"/>
                <a:cs typeface="Arial" charset="0"/>
              </a:defRPr>
            </a:lvl1pPr>
            <a:lvl2pPr marL="742950" indent="-285750">
              <a:spcBef>
                <a:spcPct val="20000"/>
              </a:spcBef>
              <a:buFont typeface="Arial" charset="0"/>
              <a:buChar char="–"/>
              <a:defRPr sz="2800">
                <a:latin typeface="Calibri" pitchFamily="34" charset="0"/>
              </a:defRPr>
            </a:lvl2pPr>
            <a:lvl3pPr marL="1143000" indent="-228600">
              <a:spcBef>
                <a:spcPct val="20000"/>
              </a:spcBef>
              <a:buFont typeface="Arial" charset="0"/>
              <a:buChar char="•"/>
              <a:defRPr sz="2400">
                <a:latin typeface="Calibri" pitchFamily="34" charset="0"/>
              </a:defRPr>
            </a:lvl3pPr>
            <a:lvl4pPr marL="1600200" indent="-228600">
              <a:spcBef>
                <a:spcPct val="20000"/>
              </a:spcBef>
              <a:buFont typeface="Arial" charset="0"/>
              <a:buChar char="–"/>
              <a:defRPr sz="2000">
                <a:latin typeface="Calibri" pitchFamily="34" charset="0"/>
              </a:defRPr>
            </a:lvl4pPr>
            <a:lvl5pPr marL="2057400" indent="-228600">
              <a:spcBef>
                <a:spcPct val="20000"/>
              </a:spcBef>
              <a:buFont typeface="Arial" charset="0"/>
              <a:buChar char="»"/>
              <a:defRPr sz="2000">
                <a:latin typeface="Calibri" pitchFamily="34" charset="0"/>
              </a:defRPr>
            </a:lvl5pPr>
            <a:lvl6pPr marL="2514600" indent="-228600" eaLnBrk="0" fontAlgn="base" hangingPunct="0">
              <a:spcBef>
                <a:spcPct val="20000"/>
              </a:spcBef>
              <a:spcAft>
                <a:spcPct val="0"/>
              </a:spcAft>
              <a:buFont typeface="Arial" charset="0"/>
              <a:buChar char="»"/>
              <a:defRPr sz="2000">
                <a:latin typeface="Calibri" pitchFamily="34" charset="0"/>
              </a:defRPr>
            </a:lvl6pPr>
            <a:lvl7pPr marL="2971800" indent="-228600" eaLnBrk="0" fontAlgn="base" hangingPunct="0">
              <a:spcBef>
                <a:spcPct val="20000"/>
              </a:spcBef>
              <a:spcAft>
                <a:spcPct val="0"/>
              </a:spcAft>
              <a:buFont typeface="Arial" charset="0"/>
              <a:buChar char="»"/>
              <a:defRPr sz="2000">
                <a:latin typeface="Calibri" pitchFamily="34" charset="0"/>
              </a:defRPr>
            </a:lvl7pPr>
            <a:lvl8pPr marL="3429000" indent="-228600" eaLnBrk="0" fontAlgn="base" hangingPunct="0">
              <a:spcBef>
                <a:spcPct val="20000"/>
              </a:spcBef>
              <a:spcAft>
                <a:spcPct val="0"/>
              </a:spcAft>
              <a:buFont typeface="Arial" charset="0"/>
              <a:buChar char="»"/>
              <a:defRPr sz="2000">
                <a:latin typeface="Calibri" pitchFamily="34" charset="0"/>
              </a:defRPr>
            </a:lvl8pPr>
            <a:lvl9pPr marL="3886200" indent="-228600" eaLnBrk="0" fontAlgn="base" hangingPunct="0">
              <a:spcBef>
                <a:spcPct val="20000"/>
              </a:spcBef>
              <a:spcAft>
                <a:spcPct val="0"/>
              </a:spcAft>
              <a:buFont typeface="Arial" charset="0"/>
              <a:buChar char="»"/>
              <a:defRPr sz="2000">
                <a:latin typeface="Calibri" pitchFamily="34" charset="0"/>
              </a:defRPr>
            </a:lvl9pPr>
          </a:lstStyle>
          <a:p>
            <a:r>
              <a:rPr lang="ru-RU" altLang="ru-RU" sz="1200" dirty="0"/>
              <a:t>  </a:t>
            </a:r>
            <a:endParaRPr lang="ru-RU" altLang="ru-RU" sz="1200" i="1" dirty="0">
              <a:solidFill>
                <a:srgbClr val="FF0000"/>
              </a:solidFill>
            </a:endParaRPr>
          </a:p>
        </p:txBody>
      </p:sp>
      <p:sp>
        <p:nvSpPr>
          <p:cNvPr id="12" name="Прямоугольник 11"/>
          <p:cNvSpPr/>
          <p:nvPr/>
        </p:nvSpPr>
        <p:spPr>
          <a:xfrm>
            <a:off x="244720" y="4768196"/>
            <a:ext cx="8647760" cy="1200329"/>
          </a:xfrm>
          <a:prstGeom prst="rect">
            <a:avLst/>
          </a:prstGeom>
        </p:spPr>
        <p:txBody>
          <a:bodyPr wrap="square">
            <a:spAutoFit/>
          </a:bodyPr>
          <a:lstStyle/>
          <a:p>
            <a:pPr algn="ctr">
              <a:spcBef>
                <a:spcPct val="0"/>
              </a:spcBef>
              <a:defRPr/>
            </a:pPr>
            <a:r>
              <a:rPr lang="ru-RU" b="1" dirty="0">
                <a:solidFill>
                  <a:srgbClr val="FF0000"/>
                </a:solidFill>
                <a:latin typeface="Cambria" panose="02040503050406030204" pitchFamily="18" charset="0"/>
                <a:ea typeface="Arial Unicode MS" panose="020B0604020202020204" pitchFamily="34" charset="-128"/>
                <a:cs typeface="Arial Unicode MS" panose="020B0604020202020204" pitchFamily="34" charset="-128"/>
              </a:rPr>
              <a:t>В случае неисполнения требований 522-ФЗ для </a:t>
            </a:r>
            <a:r>
              <a:rPr lang="ru-RU" b="1" dirty="0" smtClean="0">
                <a:solidFill>
                  <a:srgbClr val="FF0000"/>
                </a:solidFill>
                <a:latin typeface="Cambria" panose="02040503050406030204" pitchFamily="18" charset="0"/>
                <a:ea typeface="Arial Unicode MS" panose="020B0604020202020204" pitchFamily="34" charset="-128"/>
                <a:cs typeface="Arial Unicode MS" panose="020B0604020202020204" pitchFamily="34" charset="-128"/>
              </a:rPr>
              <a:t>Гарантирующего поставщика по замене </a:t>
            </a:r>
            <a:r>
              <a:rPr lang="ru-RU" b="1" dirty="0">
                <a:solidFill>
                  <a:srgbClr val="FF0000"/>
                </a:solidFill>
                <a:latin typeface="Cambria" panose="02040503050406030204" pitchFamily="18" charset="0"/>
                <a:ea typeface="Arial Unicode MS" panose="020B0604020202020204" pitchFamily="34" charset="-128"/>
                <a:cs typeface="Arial Unicode MS" panose="020B0604020202020204" pitchFamily="34" charset="-128"/>
              </a:rPr>
              <a:t>предусмотрен </a:t>
            </a:r>
            <a:r>
              <a:rPr lang="ru-RU" b="1" dirty="0" smtClean="0">
                <a:solidFill>
                  <a:srgbClr val="FF0000"/>
                </a:solidFill>
                <a:latin typeface="Cambria" panose="02040503050406030204" pitchFamily="18" charset="0"/>
                <a:ea typeface="Arial Unicode MS" panose="020B0604020202020204" pitchFamily="34" charset="-128"/>
                <a:cs typeface="Arial Unicode MS" panose="020B0604020202020204" pitchFamily="34" charset="-128"/>
              </a:rPr>
              <a:t>штраф за необеспечение средств измерений: по не установке (замене) ОДПУ </a:t>
            </a:r>
            <a:r>
              <a:rPr lang="ru-RU" b="1" dirty="0">
                <a:solidFill>
                  <a:srgbClr val="FF0000"/>
                </a:solidFill>
                <a:latin typeface="Cambria" panose="02040503050406030204" pitchFamily="18" charset="0"/>
                <a:ea typeface="Arial Unicode MS" panose="020B0604020202020204" pitchFamily="34" charset="-128"/>
                <a:cs typeface="Arial Unicode MS" panose="020B0604020202020204" pitchFamily="34" charset="-128"/>
              </a:rPr>
              <a:t>– </a:t>
            </a:r>
            <a:r>
              <a:rPr lang="ru-RU" b="1" dirty="0" smtClean="0">
                <a:solidFill>
                  <a:srgbClr val="FF0000"/>
                </a:solidFill>
                <a:latin typeface="Cambria" panose="02040503050406030204" pitchFamily="18" charset="0"/>
                <a:ea typeface="Arial Unicode MS" panose="020B0604020202020204" pitchFamily="34" charset="-128"/>
                <a:cs typeface="Arial Unicode MS" panose="020B0604020202020204" pitchFamily="34" charset="-128"/>
              </a:rPr>
              <a:t>в размере 20 млн. </a:t>
            </a:r>
            <a:r>
              <a:rPr lang="ru-RU" b="1" dirty="0">
                <a:solidFill>
                  <a:srgbClr val="FF0000"/>
                </a:solidFill>
                <a:latin typeface="Cambria" panose="02040503050406030204" pitchFamily="18" charset="0"/>
                <a:ea typeface="Arial Unicode MS" panose="020B0604020202020204" pitchFamily="34" charset="-128"/>
                <a:cs typeface="Arial Unicode MS" panose="020B0604020202020204" pitchFamily="34" charset="-128"/>
              </a:rPr>
              <a:t>рублей в </a:t>
            </a:r>
            <a:r>
              <a:rPr lang="ru-RU" b="1" dirty="0" smtClean="0">
                <a:solidFill>
                  <a:srgbClr val="FF0000"/>
                </a:solidFill>
                <a:latin typeface="Cambria" panose="02040503050406030204" pitchFamily="18" charset="0"/>
                <a:ea typeface="Arial Unicode MS" panose="020B0604020202020204" pitchFamily="34" charset="-128"/>
                <a:cs typeface="Arial Unicode MS" panose="020B0604020202020204" pitchFamily="34" charset="-128"/>
              </a:rPr>
              <a:t>год;</a:t>
            </a:r>
          </a:p>
          <a:p>
            <a:pPr algn="ctr">
              <a:spcBef>
                <a:spcPct val="0"/>
              </a:spcBef>
              <a:defRPr/>
            </a:pPr>
            <a:r>
              <a:rPr lang="ru-RU" b="1" dirty="0" smtClean="0">
                <a:solidFill>
                  <a:srgbClr val="FF0000"/>
                </a:solidFill>
                <a:latin typeface="Cambria" panose="02040503050406030204" pitchFamily="18" charset="0"/>
                <a:ea typeface="Arial Unicode MS" panose="020B0604020202020204" pitchFamily="34" charset="-128"/>
                <a:cs typeface="Arial Unicode MS" panose="020B0604020202020204" pitchFamily="34" charset="-128"/>
              </a:rPr>
              <a:t> </a:t>
            </a:r>
            <a:r>
              <a:rPr lang="ru-RU" b="1" dirty="0">
                <a:solidFill>
                  <a:srgbClr val="FF0000"/>
                </a:solidFill>
                <a:latin typeface="Cambria" panose="02040503050406030204" pitchFamily="18" charset="0"/>
                <a:ea typeface="Arial Unicode MS" panose="020B0604020202020204" pitchFamily="34" charset="-128"/>
                <a:cs typeface="Arial Unicode MS" panose="020B0604020202020204" pitchFamily="34" charset="-128"/>
              </a:rPr>
              <a:t>по ИПУ – более 50 </a:t>
            </a:r>
            <a:r>
              <a:rPr lang="ru-RU" b="1" dirty="0" smtClean="0">
                <a:solidFill>
                  <a:srgbClr val="FF0000"/>
                </a:solidFill>
                <a:latin typeface="Cambria" panose="02040503050406030204" pitchFamily="18" charset="0"/>
                <a:ea typeface="Arial Unicode MS" panose="020B0604020202020204" pitchFamily="34" charset="-128"/>
                <a:cs typeface="Arial Unicode MS" panose="020B0604020202020204" pitchFamily="34" charset="-128"/>
              </a:rPr>
              <a:t>млн. </a:t>
            </a:r>
            <a:r>
              <a:rPr lang="ru-RU" b="1" dirty="0">
                <a:solidFill>
                  <a:srgbClr val="FF0000"/>
                </a:solidFill>
                <a:latin typeface="Cambria" panose="02040503050406030204" pitchFamily="18" charset="0"/>
                <a:ea typeface="Arial Unicode MS" panose="020B0604020202020204" pitchFamily="34" charset="-128"/>
                <a:cs typeface="Arial Unicode MS" panose="020B0604020202020204" pitchFamily="34" charset="-128"/>
              </a:rPr>
              <a:t>рублей в год в соответствии с ФЗ-522.</a:t>
            </a:r>
          </a:p>
        </p:txBody>
      </p:sp>
      <p:sp>
        <p:nvSpPr>
          <p:cNvPr id="13" name="TextBox 12"/>
          <p:cNvSpPr txBox="1"/>
          <p:nvPr/>
        </p:nvSpPr>
        <p:spPr>
          <a:xfrm>
            <a:off x="395536" y="980728"/>
            <a:ext cx="8496943" cy="369332"/>
          </a:xfrm>
          <a:prstGeom prst="rect">
            <a:avLst/>
          </a:prstGeom>
          <a:noFill/>
        </p:spPr>
        <p:txBody>
          <a:bodyPr wrap="square" rtlCol="0">
            <a:spAutoFit/>
          </a:bodyPr>
          <a:lstStyle/>
          <a:p>
            <a:pPr algn="ctr"/>
            <a:r>
              <a:rPr lang="ru-RU" b="1" dirty="0">
                <a:solidFill>
                  <a:schemeClr val="tx2">
                    <a:lumMod val="75000"/>
                  </a:schemeClr>
                </a:solidFill>
                <a:latin typeface="Cambria" pitchFamily="18" charset="0"/>
              </a:rPr>
              <a:t>Полученный эффект от внедрения системы ИСУЭ в МКД г. Гусиноозерск</a:t>
            </a:r>
          </a:p>
        </p:txBody>
      </p:sp>
      <p:graphicFrame>
        <p:nvGraphicFramePr>
          <p:cNvPr id="14" name="Таблица 13"/>
          <p:cNvGraphicFramePr>
            <a:graphicFrameLocks noGrp="1"/>
          </p:cNvGraphicFramePr>
          <p:nvPr>
            <p:extLst>
              <p:ext uri="{D42A27DB-BD31-4B8C-83A1-F6EECF244321}">
                <p14:modId xmlns:p14="http://schemas.microsoft.com/office/powerpoint/2010/main" val="1090775777"/>
              </p:ext>
            </p:extLst>
          </p:nvPr>
        </p:nvGraphicFramePr>
        <p:xfrm>
          <a:off x="584017" y="1484785"/>
          <a:ext cx="8256429" cy="1360512"/>
        </p:xfrm>
        <a:graphic>
          <a:graphicData uri="http://schemas.openxmlformats.org/drawingml/2006/table">
            <a:tbl>
              <a:tblPr>
                <a:tableStyleId>{3C2FFA5D-87B4-456A-9821-1D502468CF0F}</a:tableStyleId>
              </a:tblPr>
              <a:tblGrid>
                <a:gridCol w="2494278">
                  <a:extLst>
                    <a:ext uri="{9D8B030D-6E8A-4147-A177-3AD203B41FA5}">
                      <a16:colId xmlns="" xmlns:a16="http://schemas.microsoft.com/office/drawing/2014/main" val="20000"/>
                    </a:ext>
                  </a:extLst>
                </a:gridCol>
                <a:gridCol w="2182499">
                  <a:extLst>
                    <a:ext uri="{9D8B030D-6E8A-4147-A177-3AD203B41FA5}">
                      <a16:colId xmlns="" xmlns:a16="http://schemas.microsoft.com/office/drawing/2014/main" val="20001"/>
                    </a:ext>
                  </a:extLst>
                </a:gridCol>
                <a:gridCol w="2280305">
                  <a:extLst>
                    <a:ext uri="{9D8B030D-6E8A-4147-A177-3AD203B41FA5}">
                      <a16:colId xmlns="" xmlns:a16="http://schemas.microsoft.com/office/drawing/2014/main" val="20002"/>
                    </a:ext>
                  </a:extLst>
                </a:gridCol>
                <a:gridCol w="1299347">
                  <a:extLst>
                    <a:ext uri="{9D8B030D-6E8A-4147-A177-3AD203B41FA5}">
                      <a16:colId xmlns="" xmlns:a16="http://schemas.microsoft.com/office/drawing/2014/main" val="20003"/>
                    </a:ext>
                  </a:extLst>
                </a:gridCol>
              </a:tblGrid>
              <a:tr h="94360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b="0" u="none" strike="noStrike" kern="1200" baseline="0" dirty="0" smtClean="0">
                          <a:solidFill>
                            <a:schemeClr val="dk1"/>
                          </a:solidFill>
                          <a:effectLst/>
                          <a:latin typeface="Cambria" panose="02040503050406030204" pitchFamily="18" charset="0"/>
                          <a:ea typeface="+mn-ea"/>
                          <a:cs typeface="+mn-cs"/>
                        </a:rPr>
                        <a:t>Среднемесячный объем начислений на ОДН по общедомовым приборам учета в 2017 году,  </a:t>
                      </a:r>
                      <a:r>
                        <a:rPr lang="ru-RU" sz="1200" b="0" u="none" strike="noStrike" kern="1200" baseline="0" dirty="0" err="1" smtClean="0">
                          <a:solidFill>
                            <a:schemeClr val="dk1"/>
                          </a:solidFill>
                          <a:effectLst/>
                          <a:latin typeface="Cambria" panose="02040503050406030204" pitchFamily="18" charset="0"/>
                          <a:ea typeface="+mn-ea"/>
                          <a:cs typeface="+mn-cs"/>
                        </a:rPr>
                        <a:t>кВт.ч</a:t>
                      </a:r>
                      <a:endParaRPr lang="ru-RU" sz="1200" b="0" u="none" strike="noStrike" kern="1200" baseline="0" dirty="0">
                        <a:solidFill>
                          <a:schemeClr val="dk1"/>
                        </a:solidFill>
                        <a:effectLst/>
                        <a:latin typeface="Cambria" panose="02040503050406030204" pitchFamily="18" charset="0"/>
                        <a:ea typeface="+mn-ea"/>
                        <a:cs typeface="+mn-cs"/>
                      </a:endParaRPr>
                    </a:p>
                  </a:txBody>
                  <a:tcPr marL="9525" marR="9525" marT="9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b="0" u="none" strike="noStrike" kern="1200" baseline="0" dirty="0" smtClean="0">
                          <a:solidFill>
                            <a:schemeClr val="dk1"/>
                          </a:solidFill>
                          <a:effectLst/>
                          <a:latin typeface="Cambria" panose="02040503050406030204" pitchFamily="18" charset="0"/>
                          <a:ea typeface="+mn-ea"/>
                          <a:cs typeface="+mn-cs"/>
                        </a:rPr>
                        <a:t>Среднемесячный объем начислений на ОДН </a:t>
                      </a:r>
                      <a:r>
                        <a:rPr lang="ru-RU" sz="1200" b="0" u="none" strike="noStrike" kern="1200" baseline="0" dirty="0" smtClean="0">
                          <a:effectLst/>
                          <a:latin typeface="Cambria" panose="02040503050406030204" pitchFamily="18" charset="0"/>
                        </a:rPr>
                        <a:t>по нормативу в 2018-2019 годах,  </a:t>
                      </a:r>
                      <a:r>
                        <a:rPr lang="ru-RU" sz="1200" b="0" u="none" strike="noStrike" kern="1200" baseline="0" dirty="0" err="1" smtClean="0">
                          <a:solidFill>
                            <a:schemeClr val="dk1"/>
                          </a:solidFill>
                          <a:effectLst/>
                          <a:latin typeface="Cambria" panose="02040503050406030204" pitchFamily="18" charset="0"/>
                          <a:ea typeface="+mn-ea"/>
                          <a:cs typeface="+mn-cs"/>
                        </a:rPr>
                        <a:t>кВт.ч</a:t>
                      </a:r>
                      <a:endParaRPr lang="ru-RU" sz="1200" b="0" i="0" u="none" strike="noStrike" kern="1200" dirty="0">
                        <a:solidFill>
                          <a:srgbClr val="000000"/>
                        </a:solidFill>
                        <a:effectLst/>
                        <a:latin typeface="Cambria" panose="02040503050406030204" pitchFamily="18" charset="0"/>
                        <a:ea typeface="+mn-ea"/>
                        <a:cs typeface="Times New Roman" panose="02020603050405020304" pitchFamily="18" charset="0"/>
                      </a:endParaRPr>
                    </a:p>
                  </a:txBody>
                  <a:tcPr marL="9525" marR="9525" marT="9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b="0" u="none" strike="noStrike" kern="1200" baseline="0" dirty="0" smtClean="0">
                          <a:solidFill>
                            <a:schemeClr val="dk1"/>
                          </a:solidFill>
                          <a:effectLst/>
                          <a:latin typeface="Cambria" panose="02040503050406030204" pitchFamily="18" charset="0"/>
                          <a:ea typeface="+mn-ea"/>
                          <a:cs typeface="+mn-cs"/>
                        </a:rPr>
                        <a:t>Среднемесячный объем начислений на ОДН</a:t>
                      </a:r>
                      <a:r>
                        <a:rPr lang="ru-RU" sz="1200" b="0" u="none" strike="noStrike" kern="1200" baseline="0" dirty="0" smtClean="0">
                          <a:effectLst/>
                          <a:latin typeface="Cambria" panose="02040503050406030204" pitchFamily="18" charset="0"/>
                        </a:rPr>
                        <a:t> на ОДН в 2020 году,                                                   </a:t>
                      </a:r>
                      <a:r>
                        <a:rPr lang="ru-RU" sz="1200" b="0" u="none" strike="noStrike" kern="1200" baseline="0" dirty="0" err="1" smtClean="0">
                          <a:solidFill>
                            <a:schemeClr val="dk1"/>
                          </a:solidFill>
                          <a:effectLst/>
                          <a:latin typeface="Cambria" panose="02040503050406030204" pitchFamily="18" charset="0"/>
                          <a:ea typeface="+mn-ea"/>
                          <a:cs typeface="+mn-cs"/>
                        </a:rPr>
                        <a:t>кВт.ч</a:t>
                      </a:r>
                      <a:endParaRPr lang="ru-RU" sz="1200" b="0" i="0" u="none" strike="noStrike" kern="1200" dirty="0">
                        <a:solidFill>
                          <a:srgbClr val="000000"/>
                        </a:solidFill>
                        <a:effectLst/>
                        <a:latin typeface="Cambria" panose="02040503050406030204" pitchFamily="18" charset="0"/>
                        <a:ea typeface="+mn-ea"/>
                        <a:cs typeface="Times New Roman" panose="02020603050405020304" pitchFamily="18" charset="0"/>
                      </a:endParaRPr>
                    </a:p>
                  </a:txBody>
                  <a:tcPr marL="9525" marR="9525" marT="9525" marB="0" anchor="ctr"/>
                </a:tc>
                <a:tc>
                  <a:txBody>
                    <a:bodyPr/>
                    <a:lstStyle/>
                    <a:p>
                      <a:pPr algn="ctr" fontAlgn="b"/>
                      <a:r>
                        <a:rPr lang="ru-RU" sz="1200" b="0" u="none" strike="noStrike" dirty="0" smtClean="0">
                          <a:effectLst/>
                          <a:latin typeface="Cambria" panose="02040503050406030204" pitchFamily="18" charset="0"/>
                        </a:rPr>
                        <a:t>Отклонение</a:t>
                      </a:r>
                      <a:endParaRPr lang="ru-RU" sz="1200" b="0" u="none" strike="noStrike" dirty="0" smtClean="0">
                        <a:effectLst/>
                        <a:latin typeface="Cambria" panose="02040503050406030204" pitchFamily="18" charset="0"/>
                        <a:cs typeface="Times New Roman" panose="02020603050405020304" pitchFamily="18" charset="0"/>
                      </a:endParaRPr>
                    </a:p>
                  </a:txBody>
                  <a:tcPr marL="9525" marR="9525" marT="9525" marB="0" anchor="ctr"/>
                </a:tc>
                <a:extLst>
                  <a:ext uri="{0D108BD9-81ED-4DB2-BD59-A6C34878D82A}">
                    <a16:rowId xmlns="" xmlns:a16="http://schemas.microsoft.com/office/drawing/2014/main" val="10000"/>
                  </a:ext>
                </a:extLst>
              </a:tr>
              <a:tr h="41690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0" u="none" strike="noStrike" kern="1200" dirty="0" smtClean="0">
                          <a:solidFill>
                            <a:schemeClr val="dk1"/>
                          </a:solidFill>
                          <a:effectLst/>
                          <a:latin typeface="Cambria" panose="02040503050406030204" pitchFamily="18" charset="0"/>
                          <a:ea typeface="+mn-ea"/>
                          <a:cs typeface="+mn-cs"/>
                        </a:rPr>
                        <a:t>8 315</a:t>
                      </a:r>
                      <a:endParaRPr lang="ru-RU" sz="1400" b="0" u="none" strike="noStrike" kern="1200" dirty="0">
                        <a:solidFill>
                          <a:schemeClr val="dk1"/>
                        </a:solidFill>
                        <a:effectLst/>
                        <a:latin typeface="Cambria" panose="02040503050406030204" pitchFamily="18" charset="0"/>
                        <a:ea typeface="+mn-ea"/>
                        <a:cs typeface="+mn-cs"/>
                      </a:endParaRPr>
                    </a:p>
                  </a:txBody>
                  <a:tcPr marL="9525" marR="9525" marT="9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0" u="none" strike="noStrike" kern="1200" dirty="0" smtClean="0">
                          <a:solidFill>
                            <a:schemeClr val="dk1"/>
                          </a:solidFill>
                          <a:effectLst/>
                          <a:latin typeface="Cambria" panose="02040503050406030204" pitchFamily="18" charset="0"/>
                          <a:ea typeface="+mn-ea"/>
                          <a:cs typeface="+mn-cs"/>
                        </a:rPr>
                        <a:t>5 098</a:t>
                      </a:r>
                      <a:endParaRPr lang="ru-RU" sz="1400" b="0" u="none" strike="noStrike" kern="1200" dirty="0">
                        <a:solidFill>
                          <a:schemeClr val="dk1"/>
                        </a:solidFill>
                        <a:effectLst/>
                        <a:latin typeface="Cambria" panose="02040503050406030204" pitchFamily="18" charset="0"/>
                        <a:ea typeface="+mn-ea"/>
                        <a:cs typeface="+mn-cs"/>
                      </a:endParaRPr>
                    </a:p>
                  </a:txBody>
                  <a:tcPr marL="9525" marR="9525" marT="9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0" u="none" strike="noStrike" kern="1200" dirty="0" smtClean="0">
                          <a:solidFill>
                            <a:schemeClr val="dk1"/>
                          </a:solidFill>
                          <a:effectLst/>
                          <a:latin typeface="Cambria" panose="02040503050406030204" pitchFamily="18" charset="0"/>
                          <a:ea typeface="+mn-ea"/>
                          <a:cs typeface="+mn-cs"/>
                        </a:rPr>
                        <a:t>4 140</a:t>
                      </a:r>
                    </a:p>
                  </a:txBody>
                  <a:tcPr marL="9525" marR="9525" marT="9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0" u="none" strike="noStrike" kern="1200" dirty="0" smtClean="0">
                          <a:solidFill>
                            <a:schemeClr val="dk1"/>
                          </a:solidFill>
                          <a:effectLst/>
                          <a:latin typeface="Cambria" panose="02040503050406030204" pitchFamily="18" charset="0"/>
                          <a:ea typeface="+mn-ea"/>
                          <a:cs typeface="+mn-cs"/>
                        </a:rPr>
                        <a:t>-4 175</a:t>
                      </a:r>
                    </a:p>
                  </a:txBody>
                  <a:tcPr marL="9525" marR="9525" marT="9525" marB="0" anchor="ctr"/>
                </a:tc>
                <a:extLst>
                  <a:ext uri="{0D108BD9-81ED-4DB2-BD59-A6C34878D82A}">
                    <a16:rowId xmlns="" xmlns:a16="http://schemas.microsoft.com/office/drawing/2014/main" val="10001"/>
                  </a:ext>
                </a:extLst>
              </a:tr>
            </a:tbl>
          </a:graphicData>
        </a:graphic>
      </p:graphicFrame>
      <p:sp>
        <p:nvSpPr>
          <p:cNvPr id="15" name="TextBox 14"/>
          <p:cNvSpPr txBox="1"/>
          <p:nvPr/>
        </p:nvSpPr>
        <p:spPr>
          <a:xfrm>
            <a:off x="579406" y="3071400"/>
            <a:ext cx="8206383" cy="738664"/>
          </a:xfrm>
          <a:prstGeom prst="rect">
            <a:avLst/>
          </a:prstGeom>
          <a:noFill/>
        </p:spPr>
        <p:txBody>
          <a:bodyPr wrap="square" rtlCol="0">
            <a:spAutoFit/>
          </a:bodyPr>
          <a:lstStyle/>
          <a:p>
            <a:pPr marL="742950" lvl="1" indent="-285750">
              <a:buFont typeface="Wingdings" panose="05000000000000000000" pitchFamily="2" charset="2"/>
              <a:buChar char="Ø"/>
            </a:pPr>
            <a:r>
              <a:rPr lang="ru-RU" sz="1400" b="1" dirty="0" smtClean="0">
                <a:latin typeface="Cambria" panose="02040503050406030204" pitchFamily="18" charset="0"/>
              </a:rPr>
              <a:t>Сокращение объема сверхнормативных начислений на 40%</a:t>
            </a:r>
          </a:p>
          <a:p>
            <a:pPr marL="742950" lvl="1" indent="-285750">
              <a:buFont typeface="Wingdings" panose="05000000000000000000" pitchFamily="2" charset="2"/>
              <a:buChar char="Ø"/>
            </a:pPr>
            <a:r>
              <a:rPr lang="ru-RU" sz="1400" b="1" dirty="0" smtClean="0">
                <a:latin typeface="Cambria" panose="02040503050406030204" pitchFamily="18" charset="0"/>
              </a:rPr>
              <a:t>Сокращение объема начислений от нормативных на 10%</a:t>
            </a:r>
          </a:p>
          <a:p>
            <a:pPr marL="742950" lvl="1" indent="-285750">
              <a:buFont typeface="Wingdings" panose="05000000000000000000" pitchFamily="2" charset="2"/>
              <a:buChar char="Ø"/>
            </a:pPr>
            <a:r>
              <a:rPr lang="ru-RU" sz="1400" b="1" dirty="0" smtClean="0">
                <a:latin typeface="Cambria" panose="02040503050406030204" pitchFamily="18" charset="0"/>
              </a:rPr>
              <a:t>Общее сокращение начислений на 50%</a:t>
            </a:r>
            <a:endParaRPr lang="ru-RU" sz="1400" b="1" dirty="0">
              <a:latin typeface="Cambria" panose="02040503050406030204" pitchFamily="18" charset="0"/>
            </a:endParaRPr>
          </a:p>
        </p:txBody>
      </p:sp>
    </p:spTree>
    <p:extLst>
      <p:ext uri="{BB962C8B-B14F-4D97-AF65-F5344CB8AC3E}">
        <p14:creationId xmlns:p14="http://schemas.microsoft.com/office/powerpoint/2010/main" val="347838051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3632</TotalTime>
  <Words>1358</Words>
  <Application>Microsoft Office PowerPoint</Application>
  <PresentationFormat>Экран (4:3)</PresentationFormat>
  <Paragraphs>149</Paragraphs>
  <Slides>10</Slides>
  <Notes>9</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10</vt:i4>
      </vt:variant>
    </vt:vector>
  </HeadingPairs>
  <TitlesOfParts>
    <vt:vector size="17" baseType="lpstr">
      <vt:lpstr>Arial Unicode MS</vt:lpstr>
      <vt:lpstr>Arial</vt:lpstr>
      <vt:lpstr>Calibri</vt:lpstr>
      <vt:lpstr>Cambria</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Zaguzina</dc:creator>
  <cp:lastModifiedBy>Заварзина Анастасия Сергеевна</cp:lastModifiedBy>
  <cp:revision>339</cp:revision>
  <cp:lastPrinted>2021-02-01T03:23:33Z</cp:lastPrinted>
  <dcterms:created xsi:type="dcterms:W3CDTF">2018-05-17T01:20:14Z</dcterms:created>
  <dcterms:modified xsi:type="dcterms:W3CDTF">2021-06-10T03:00:45Z</dcterms:modified>
</cp:coreProperties>
</file>