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88" r:id="rId2"/>
    <p:sldId id="298" r:id="rId3"/>
    <p:sldId id="301" r:id="rId4"/>
    <p:sldId id="300" r:id="rId5"/>
    <p:sldId id="299" r:id="rId6"/>
    <p:sldId id="302" r:id="rId7"/>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97" userDrawn="1">
          <p15:clr>
            <a:srgbClr val="A4A3A4"/>
          </p15:clr>
        </p15:guide>
        <p15:guide id="2" pos="2113" userDrawn="1">
          <p15:clr>
            <a:srgbClr val="A4A3A4"/>
          </p15:clr>
        </p15:guide>
        <p15:guide id="3" orient="horz" pos="3126" userDrawn="1">
          <p15:clr>
            <a:srgbClr val="A4A3A4"/>
          </p15:clr>
        </p15:guide>
        <p15:guide id="4"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4ABD"/>
    <a:srgbClr val="4AF49B"/>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43" autoAdjust="0"/>
  </p:normalViewPr>
  <p:slideViewPr>
    <p:cSldViewPr>
      <p:cViewPr varScale="1">
        <p:scale>
          <a:sx n="105" d="100"/>
          <a:sy n="105" d="100"/>
        </p:scale>
        <p:origin x="1338" y="102"/>
      </p:cViewPr>
      <p:guideLst>
        <p:guide orient="horz" pos="2160"/>
        <p:guide pos="2880"/>
      </p:guideLst>
    </p:cSldViewPr>
  </p:slideViewPr>
  <p:notesTextViewPr>
    <p:cViewPr>
      <p:scale>
        <a:sx n="100" d="100"/>
        <a:sy n="100" d="100"/>
      </p:scale>
      <p:origin x="0" y="0"/>
    </p:cViewPr>
  </p:notesTextViewPr>
  <p:notesViewPr>
    <p:cSldViewPr>
      <p:cViewPr varScale="1">
        <p:scale>
          <a:sx n="75" d="100"/>
          <a:sy n="75" d="100"/>
        </p:scale>
        <p:origin x="-3726" y="-84"/>
      </p:cViewPr>
      <p:guideLst>
        <p:guide orient="horz" pos="3097"/>
        <p:guide pos="2113"/>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sga\Desktop\&#1043;&#1088;&#1080;&#1075;&#1086;&#1088;&#1080;&#1081;\&#1042;&#1089;&#1105;%202020\&#1057;&#1088;&#1072;&#1074;&#1085;&#1077;&#1085;&#1080;&#1077;%20&#1089;&#1077;&#1090;&#1077;&#1074;&#1099;&#1093;%20&#1090;&#1072;&#1088;&#1080;&#1092;&#1086;&#1074;%20&#1080;%20&#1090;&#1072;&#1088;&#1080;&#1092;&#1086;&#1074;%20&#1076;&#1083;&#1103;%20&#1085;&#1072;&#1089;&#1077;&#1083;&#1077;&#1085;&#1080;&#1103;\&#1057;&#1088;&#1072;&#1074;&#1085;&#1077;&#1085;&#1080;&#1077;%20&#1089;&#1077;&#1090;&#1077;&#1074;&#1099;&#1093;%20&#1090;&#1072;&#1088;&#1080;&#1092;&#1086;&#1074;.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1.bin"/></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200" b="1" i="0" u="none" strike="noStrike" kern="1200" spc="0" baseline="0">
                <a:solidFill>
                  <a:schemeClr val="tx1">
                    <a:lumMod val="75000"/>
                    <a:lumOff val="25000"/>
                  </a:schemeClr>
                </a:solidFill>
                <a:latin typeface="+mn-lt"/>
                <a:ea typeface="+mn-ea"/>
                <a:cs typeface="+mn-cs"/>
              </a:defRPr>
            </a:pPr>
            <a:r>
              <a:rPr lang="ru-RU" sz="1050" b="1" dirty="0">
                <a:solidFill>
                  <a:schemeClr val="tx1">
                    <a:lumMod val="75000"/>
                    <a:lumOff val="25000"/>
                  </a:schemeClr>
                </a:solidFill>
                <a:latin typeface="Times New Roman" panose="02020603050405020304" pitchFamily="18" charset="0"/>
                <a:cs typeface="Times New Roman" panose="02020603050405020304" pitchFamily="18" charset="0"/>
              </a:rPr>
              <a:t>Динамика составляющих предельного уровня нерегулируемой цены ВН для потребителей до 670 кВт по </a:t>
            </a:r>
            <a:r>
              <a:rPr lang="ru-RU" sz="1050" b="1" dirty="0" smtClean="0">
                <a:solidFill>
                  <a:schemeClr val="tx1">
                    <a:lumMod val="75000"/>
                    <a:lumOff val="25000"/>
                  </a:schemeClr>
                </a:solidFill>
                <a:latin typeface="Times New Roman" panose="02020603050405020304" pitchFamily="18" charset="0"/>
                <a:cs typeface="Times New Roman" panose="02020603050405020304" pitchFamily="18" charset="0"/>
              </a:rPr>
              <a:t>Республике </a:t>
            </a:r>
            <a:r>
              <a:rPr lang="ru-RU" sz="1050" b="1" dirty="0">
                <a:solidFill>
                  <a:schemeClr val="tx1">
                    <a:lumMod val="75000"/>
                    <a:lumOff val="25000"/>
                  </a:schemeClr>
                </a:solidFill>
                <a:latin typeface="Times New Roman" panose="02020603050405020304" pitchFamily="18" charset="0"/>
                <a:cs typeface="Times New Roman" panose="02020603050405020304" pitchFamily="18" charset="0"/>
              </a:rPr>
              <a:t>Бурятия</a:t>
            </a:r>
          </a:p>
        </c:rich>
      </c:tx>
      <c:layout>
        <c:manualLayout>
          <c:xMode val="edge"/>
          <c:yMode val="edge"/>
          <c:x val="0.13232098572515794"/>
          <c:y val="1.8411511157466634E-3"/>
        </c:manualLayout>
      </c:layout>
      <c:overlay val="0"/>
      <c:spPr>
        <a:noFill/>
        <a:ln>
          <a:noFill/>
        </a:ln>
        <a:effectLst/>
      </c:spPr>
      <c:txPr>
        <a:bodyPr rot="0" spcFirstLastPara="1" vertOverflow="ellipsis" vert="horz" wrap="square" anchor="ctr" anchorCtr="1"/>
        <a:lstStyle/>
        <a:p>
          <a:pPr algn="ctr">
            <a:defRPr sz="1200" b="1" i="0" u="none" strike="noStrike" kern="1200" spc="0" baseline="0">
              <a:solidFill>
                <a:schemeClr val="tx1">
                  <a:lumMod val="75000"/>
                  <a:lumOff val="25000"/>
                </a:schemeClr>
              </a:solidFill>
              <a:latin typeface="+mn-lt"/>
              <a:ea typeface="+mn-ea"/>
              <a:cs typeface="+mn-cs"/>
            </a:defRPr>
          </a:pPr>
          <a:endParaRPr lang="ru-RU"/>
        </a:p>
      </c:txPr>
    </c:title>
    <c:autoTitleDeleted val="0"/>
    <c:plotArea>
      <c:layout>
        <c:manualLayout>
          <c:layoutTarget val="inner"/>
          <c:xMode val="edge"/>
          <c:yMode val="edge"/>
          <c:x val="8.1631145560783061E-2"/>
          <c:y val="0.17469875924600331"/>
          <c:w val="0.8954879392026075"/>
          <c:h val="0.57085600095442612"/>
        </c:manualLayout>
      </c:layout>
      <c:barChart>
        <c:barDir val="col"/>
        <c:grouping val="clustered"/>
        <c:varyColors val="0"/>
        <c:ser>
          <c:idx val="0"/>
          <c:order val="0"/>
          <c:tx>
            <c:v>Оптовая составляющая</c:v>
          </c:tx>
          <c:spPr>
            <a:solidFill>
              <a:schemeClr val="accent1"/>
            </a:solidFill>
            <a:ln>
              <a:noFill/>
            </a:ln>
            <a:effectLst/>
          </c:spPr>
          <c:invertIfNegative val="0"/>
          <c:cat>
            <c:strRef>
              <c:f>[1]Лист2!$A$97:$A$101</c:f>
              <c:strCache>
                <c:ptCount val="5"/>
                <c:pt idx="0">
                  <c:v>2016 год</c:v>
                </c:pt>
                <c:pt idx="1">
                  <c:v>2017 год</c:v>
                </c:pt>
                <c:pt idx="2">
                  <c:v>2018 год</c:v>
                </c:pt>
                <c:pt idx="3">
                  <c:v>2019 год</c:v>
                </c:pt>
                <c:pt idx="4">
                  <c:v>2020 год</c:v>
                </c:pt>
              </c:strCache>
            </c:strRef>
          </c:cat>
          <c:val>
            <c:numRef>
              <c:f>[1]Лист2!$B$97:$B$101</c:f>
              <c:numCache>
                <c:formatCode>General</c:formatCode>
                <c:ptCount val="5"/>
                <c:pt idx="0">
                  <c:v>1.8704183333333333</c:v>
                </c:pt>
                <c:pt idx="1">
                  <c:v>1.4894566666666667</c:v>
                </c:pt>
                <c:pt idx="2">
                  <c:v>1.0811149999999998</c:v>
                </c:pt>
                <c:pt idx="3">
                  <c:v>1.1742941666666666</c:v>
                </c:pt>
                <c:pt idx="4">
                  <c:v>1.2908608333333333</c:v>
                </c:pt>
              </c:numCache>
            </c:numRef>
          </c:val>
          <c:extLst>
            <c:ext xmlns:c16="http://schemas.microsoft.com/office/drawing/2014/chart" uri="{C3380CC4-5D6E-409C-BE32-E72D297353CC}">
              <c16:uniqueId val="{00000000-324A-4AC2-94A4-8B91E8B98343}"/>
            </c:ext>
          </c:extLst>
        </c:ser>
        <c:ser>
          <c:idx val="1"/>
          <c:order val="1"/>
          <c:tx>
            <c:v>Сетевая составляющая</c:v>
          </c:tx>
          <c:spPr>
            <a:solidFill>
              <a:schemeClr val="accent2"/>
            </a:solidFill>
            <a:ln>
              <a:noFill/>
            </a:ln>
            <a:effectLst/>
          </c:spPr>
          <c:invertIfNegative val="0"/>
          <c:cat>
            <c:strRef>
              <c:f>[1]Лист2!$A$97:$A$101</c:f>
              <c:strCache>
                <c:ptCount val="5"/>
                <c:pt idx="0">
                  <c:v>2016 год</c:v>
                </c:pt>
                <c:pt idx="1">
                  <c:v>2017 год</c:v>
                </c:pt>
                <c:pt idx="2">
                  <c:v>2018 год</c:v>
                </c:pt>
                <c:pt idx="3">
                  <c:v>2019 год</c:v>
                </c:pt>
                <c:pt idx="4">
                  <c:v>2020 год</c:v>
                </c:pt>
              </c:strCache>
            </c:strRef>
          </c:cat>
          <c:val>
            <c:numRef>
              <c:f>[1]Лист2!$E$97:$E$101</c:f>
              <c:numCache>
                <c:formatCode>General</c:formatCode>
                <c:ptCount val="5"/>
                <c:pt idx="0">
                  <c:v>1.3626499999999997</c:v>
                </c:pt>
                <c:pt idx="1">
                  <c:v>1.3994099999999996</c:v>
                </c:pt>
                <c:pt idx="2">
                  <c:v>1.5854199999999998</c:v>
                </c:pt>
                <c:pt idx="3">
                  <c:v>1.66456</c:v>
                </c:pt>
                <c:pt idx="4">
                  <c:v>1.7136550000000004</c:v>
                </c:pt>
              </c:numCache>
            </c:numRef>
          </c:val>
          <c:extLst>
            <c:ext xmlns:c16="http://schemas.microsoft.com/office/drawing/2014/chart" uri="{C3380CC4-5D6E-409C-BE32-E72D297353CC}">
              <c16:uniqueId val="{00000001-324A-4AC2-94A4-8B91E8B98343}"/>
            </c:ext>
          </c:extLst>
        </c:ser>
        <c:ser>
          <c:idx val="2"/>
          <c:order val="2"/>
          <c:tx>
            <c:v>Инфраструктурная составляющая</c:v>
          </c:tx>
          <c:spPr>
            <a:solidFill>
              <a:schemeClr val="tx1">
                <a:lumMod val="95000"/>
                <a:lumOff val="5000"/>
              </a:schemeClr>
            </a:solidFill>
            <a:ln>
              <a:noFill/>
            </a:ln>
            <a:effectLst/>
          </c:spPr>
          <c:invertIfNegative val="0"/>
          <c:cat>
            <c:strRef>
              <c:f>[1]Лист2!$A$97:$A$101</c:f>
              <c:strCache>
                <c:ptCount val="5"/>
                <c:pt idx="0">
                  <c:v>2016 год</c:v>
                </c:pt>
                <c:pt idx="1">
                  <c:v>2017 год</c:v>
                </c:pt>
                <c:pt idx="2">
                  <c:v>2018 год</c:v>
                </c:pt>
                <c:pt idx="3">
                  <c:v>2019 год</c:v>
                </c:pt>
                <c:pt idx="4">
                  <c:v>2020 год</c:v>
                </c:pt>
              </c:strCache>
            </c:strRef>
          </c:cat>
          <c:val>
            <c:numRef>
              <c:f>[1]Лист2!$H$97:$H$101</c:f>
              <c:numCache>
                <c:formatCode>General</c:formatCode>
                <c:ptCount val="5"/>
                <c:pt idx="0">
                  <c:v>3.1116666666666667E-2</c:v>
                </c:pt>
                <c:pt idx="1">
                  <c:v>3.0791666666666672E-2</c:v>
                </c:pt>
                <c:pt idx="2">
                  <c:v>2.806666666666667E-2</c:v>
                </c:pt>
                <c:pt idx="3">
                  <c:v>2.8791666666666656E-2</c:v>
                </c:pt>
                <c:pt idx="4">
                  <c:v>4.2858333333333332E-2</c:v>
                </c:pt>
              </c:numCache>
            </c:numRef>
          </c:val>
          <c:extLst>
            <c:ext xmlns:c16="http://schemas.microsoft.com/office/drawing/2014/chart" uri="{C3380CC4-5D6E-409C-BE32-E72D297353CC}">
              <c16:uniqueId val="{00000002-324A-4AC2-94A4-8B91E8B98343}"/>
            </c:ext>
          </c:extLst>
        </c:ser>
        <c:ser>
          <c:idx val="3"/>
          <c:order val="3"/>
          <c:tx>
            <c:v>Сбытовая составляющая</c:v>
          </c:tx>
          <c:spPr>
            <a:solidFill>
              <a:schemeClr val="accent4"/>
            </a:solidFill>
            <a:ln>
              <a:noFill/>
            </a:ln>
            <a:effectLst/>
          </c:spPr>
          <c:invertIfNegative val="0"/>
          <c:cat>
            <c:strRef>
              <c:f>[1]Лист2!$A$97:$A$101</c:f>
              <c:strCache>
                <c:ptCount val="5"/>
                <c:pt idx="0">
                  <c:v>2016 год</c:v>
                </c:pt>
                <c:pt idx="1">
                  <c:v>2017 год</c:v>
                </c:pt>
                <c:pt idx="2">
                  <c:v>2018 год</c:v>
                </c:pt>
                <c:pt idx="3">
                  <c:v>2019 год</c:v>
                </c:pt>
                <c:pt idx="4">
                  <c:v>2020 год</c:v>
                </c:pt>
              </c:strCache>
            </c:strRef>
          </c:cat>
          <c:val>
            <c:numRef>
              <c:f>[1]Лист2!$K$97:$K$101</c:f>
              <c:numCache>
                <c:formatCode>General</c:formatCode>
                <c:ptCount val="5"/>
                <c:pt idx="0">
                  <c:v>0.2380066666666667</c:v>
                </c:pt>
                <c:pt idx="1">
                  <c:v>0.24572916666666664</c:v>
                </c:pt>
                <c:pt idx="2">
                  <c:v>0.29940250000000007</c:v>
                </c:pt>
                <c:pt idx="3">
                  <c:v>0.36372000000000004</c:v>
                </c:pt>
                <c:pt idx="4">
                  <c:v>0.35007000000000005</c:v>
                </c:pt>
              </c:numCache>
            </c:numRef>
          </c:val>
          <c:extLst>
            <c:ext xmlns:c16="http://schemas.microsoft.com/office/drawing/2014/chart" uri="{C3380CC4-5D6E-409C-BE32-E72D297353CC}">
              <c16:uniqueId val="{00000003-324A-4AC2-94A4-8B91E8B98343}"/>
            </c:ext>
          </c:extLst>
        </c:ser>
        <c:dLbls>
          <c:showLegendKey val="0"/>
          <c:showVal val="0"/>
          <c:showCatName val="0"/>
          <c:showSerName val="0"/>
          <c:showPercent val="0"/>
          <c:showBubbleSize val="0"/>
        </c:dLbls>
        <c:gapWidth val="219"/>
        <c:overlap val="-27"/>
        <c:axId val="104045200"/>
        <c:axId val="104045760"/>
      </c:barChart>
      <c:catAx>
        <c:axId val="104045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1" u="none" strike="noStrike" kern="1200" baseline="0">
                <a:solidFill>
                  <a:schemeClr val="tx1">
                    <a:lumMod val="65000"/>
                    <a:lumOff val="35000"/>
                  </a:schemeClr>
                </a:solidFill>
                <a:latin typeface="+mn-lt"/>
                <a:ea typeface="+mn-ea"/>
                <a:cs typeface="+mn-cs"/>
              </a:defRPr>
            </a:pPr>
            <a:endParaRPr lang="ru-RU"/>
          </a:p>
        </c:txPr>
        <c:crossAx val="104045760"/>
        <c:crosses val="autoZero"/>
        <c:auto val="1"/>
        <c:lblAlgn val="ctr"/>
        <c:lblOffset val="100"/>
        <c:noMultiLvlLbl val="0"/>
      </c:catAx>
      <c:valAx>
        <c:axId val="104045760"/>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wrap="square" anchor="t" anchorCtr="0"/>
              <a:lstStyle/>
              <a:p>
                <a:pPr>
                  <a:defRPr sz="800" b="1" i="1" u="none" strike="noStrike" kern="1200" baseline="0">
                    <a:solidFill>
                      <a:schemeClr val="tx1">
                        <a:lumMod val="65000"/>
                        <a:lumOff val="35000"/>
                      </a:schemeClr>
                    </a:solidFill>
                    <a:latin typeface="Times New Roman" panose="02020603050405020304" pitchFamily="18" charset="0"/>
                    <a:ea typeface="+mn-ea"/>
                    <a:cs typeface="+mn-cs"/>
                  </a:defRPr>
                </a:pPr>
                <a:r>
                  <a:rPr lang="ru-RU" sz="800" b="1" i="1" baseline="0" dirty="0" err="1">
                    <a:latin typeface="Times New Roman" panose="02020603050405020304" pitchFamily="18" charset="0"/>
                  </a:rPr>
                  <a:t>руб</a:t>
                </a:r>
                <a:r>
                  <a:rPr lang="ru-RU" sz="800" b="1" i="1" baseline="0" dirty="0">
                    <a:latin typeface="Times New Roman" panose="02020603050405020304" pitchFamily="18" charset="0"/>
                  </a:rPr>
                  <a:t>/</a:t>
                </a:r>
                <a:r>
                  <a:rPr lang="ru-RU" sz="800" b="1" i="1" baseline="0" dirty="0" err="1">
                    <a:latin typeface="Times New Roman" panose="02020603050405020304" pitchFamily="18" charset="0"/>
                  </a:rPr>
                  <a:t>кВтч</a:t>
                </a:r>
                <a:endParaRPr lang="ru-RU" sz="800" b="1" i="1" baseline="0" dirty="0">
                  <a:latin typeface="Times New Roman" panose="02020603050405020304" pitchFamily="18" charset="0"/>
                </a:endParaRPr>
              </a:p>
            </c:rich>
          </c:tx>
          <c:layout>
            <c:manualLayout>
              <c:xMode val="edge"/>
              <c:yMode val="edge"/>
              <c:x val="3.2073570562515009E-2"/>
              <c:y val="6.9449272661460559E-2"/>
            </c:manualLayout>
          </c:layout>
          <c:overlay val="0"/>
          <c:spPr>
            <a:noFill/>
            <a:ln>
              <a:noFill/>
            </a:ln>
            <a:effectLst/>
          </c:spPr>
          <c:txPr>
            <a:bodyPr rot="0" spcFirstLastPara="1" vertOverflow="ellipsis" wrap="square" anchor="t" anchorCtr="0"/>
            <a:lstStyle/>
            <a:p>
              <a:pPr>
                <a:defRPr sz="800" b="1" i="1" u="none" strike="noStrike" kern="1200" baseline="0">
                  <a:solidFill>
                    <a:schemeClr val="tx1">
                      <a:lumMod val="65000"/>
                      <a:lumOff val="35000"/>
                    </a:schemeClr>
                  </a:solidFill>
                  <a:latin typeface="Times New Roman" panose="02020603050405020304" pitchFamily="18" charset="0"/>
                  <a:ea typeface="+mn-ea"/>
                  <a:cs typeface="+mn-cs"/>
                </a:defRPr>
              </a:pPr>
              <a:endParaRPr lang="ru-RU"/>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1" i="1"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104045200"/>
        <c:crosses val="autoZero"/>
        <c:crossBetween val="between"/>
      </c:valAx>
      <c:spPr>
        <a:noFill/>
        <a:ln>
          <a:noFill/>
        </a:ln>
        <a:effectLst/>
      </c:spPr>
    </c:plotArea>
    <c:legend>
      <c:legendPos val="b"/>
      <c:layout>
        <c:manualLayout>
          <c:xMode val="edge"/>
          <c:yMode val="edge"/>
          <c:x val="4.8311065968695471E-2"/>
          <c:y val="0.82291557305336838"/>
          <c:w val="0.93428676430160928"/>
          <c:h val="0.14930664916885389"/>
        </c:manualLayout>
      </c:layout>
      <c:overlay val="0"/>
      <c:spPr>
        <a:noFill/>
        <a:ln>
          <a:noFill/>
        </a:ln>
        <a:effectLst/>
      </c:spPr>
      <c:txPr>
        <a:bodyPr rot="0" spcFirstLastPara="1" vertOverflow="ellipsis" vert="horz" wrap="square" anchor="ctr" anchorCtr="1"/>
        <a:lstStyle/>
        <a:p>
          <a:pPr>
            <a:defRPr sz="900" b="1" i="1"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
    <c:plotVisOnly val="1"/>
    <c:dispBlanksAs val="gap"/>
    <c:showDLblsOverMax val="0"/>
  </c:chart>
  <c:spPr>
    <a:noFill/>
    <a:ln>
      <a:noFill/>
    </a:ln>
    <a:effectLst/>
  </c:spPr>
  <c:txPr>
    <a:bodyPr/>
    <a:lstStyle/>
    <a:p>
      <a:pPr>
        <a:defRPr/>
      </a:pPr>
      <a:endParaRPr lang="ru-RU"/>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050" b="1" i="0" u="none" strike="noStrike" kern="1200" spc="0" baseline="0">
                <a:solidFill>
                  <a:schemeClr val="tx1">
                    <a:lumMod val="75000"/>
                    <a:lumOff val="25000"/>
                  </a:schemeClr>
                </a:solidFill>
                <a:latin typeface="+mn-lt"/>
                <a:ea typeface="+mn-ea"/>
                <a:cs typeface="+mn-cs"/>
              </a:defRPr>
            </a:pPr>
            <a:r>
              <a:rPr lang="ru-RU" sz="1050" b="1" dirty="0">
                <a:solidFill>
                  <a:schemeClr val="tx1">
                    <a:lumMod val="75000"/>
                    <a:lumOff val="25000"/>
                  </a:schemeClr>
                </a:solidFill>
                <a:latin typeface="Times New Roman" panose="02020603050405020304" pitchFamily="18" charset="0"/>
                <a:cs typeface="Times New Roman" panose="02020603050405020304" pitchFamily="18" charset="0"/>
              </a:rPr>
              <a:t>Динамика составляющих предельного уровня нерегулируемой цены ВН для потребителей до 670 кВт по Забайкальскому</a:t>
            </a:r>
            <a:r>
              <a:rPr lang="ru-RU" sz="1050" b="1" baseline="0" dirty="0">
                <a:solidFill>
                  <a:schemeClr val="tx1">
                    <a:lumMod val="75000"/>
                    <a:lumOff val="25000"/>
                  </a:schemeClr>
                </a:solidFill>
                <a:latin typeface="Times New Roman" panose="02020603050405020304" pitchFamily="18" charset="0"/>
                <a:cs typeface="Times New Roman" panose="02020603050405020304" pitchFamily="18" charset="0"/>
              </a:rPr>
              <a:t> краю</a:t>
            </a:r>
            <a:endParaRPr lang="ru-RU" sz="1050" b="1" dirty="0">
              <a:solidFill>
                <a:schemeClr val="tx1">
                  <a:lumMod val="75000"/>
                  <a:lumOff val="25000"/>
                </a:schemeClr>
              </a:solidFill>
              <a:latin typeface="Times New Roman" panose="02020603050405020304" pitchFamily="18" charset="0"/>
              <a:cs typeface="Times New Roman" panose="02020603050405020304" pitchFamily="18" charset="0"/>
            </a:endParaRPr>
          </a:p>
        </c:rich>
      </c:tx>
      <c:layout>
        <c:manualLayout>
          <c:xMode val="edge"/>
          <c:yMode val="edge"/>
          <c:x val="0.14118403740263935"/>
          <c:y val="3.0118677289824942E-2"/>
        </c:manualLayout>
      </c:layout>
      <c:overlay val="0"/>
      <c:spPr>
        <a:noFill/>
        <a:ln>
          <a:noFill/>
        </a:ln>
        <a:effectLst/>
      </c:spPr>
      <c:txPr>
        <a:bodyPr rot="0" spcFirstLastPara="1" vertOverflow="ellipsis" vert="horz" wrap="square" anchor="ctr" anchorCtr="1"/>
        <a:lstStyle/>
        <a:p>
          <a:pPr algn="ctr">
            <a:defRPr sz="1050" b="1" i="0" u="none" strike="noStrike" kern="1200" spc="0" baseline="0">
              <a:solidFill>
                <a:schemeClr val="tx1">
                  <a:lumMod val="75000"/>
                  <a:lumOff val="25000"/>
                </a:schemeClr>
              </a:solidFill>
              <a:latin typeface="+mn-lt"/>
              <a:ea typeface="+mn-ea"/>
              <a:cs typeface="+mn-cs"/>
            </a:defRPr>
          </a:pPr>
          <a:endParaRPr lang="ru-RU"/>
        </a:p>
      </c:txPr>
    </c:title>
    <c:autoTitleDeleted val="0"/>
    <c:plotArea>
      <c:layout>
        <c:manualLayout>
          <c:layoutTarget val="inner"/>
          <c:xMode val="edge"/>
          <c:yMode val="edge"/>
          <c:x val="8.4632385651670722E-2"/>
          <c:y val="0.20409364237306965"/>
          <c:w val="0.8954879392026075"/>
          <c:h val="0.57085600095442612"/>
        </c:manualLayout>
      </c:layout>
      <c:barChart>
        <c:barDir val="col"/>
        <c:grouping val="clustered"/>
        <c:varyColors val="0"/>
        <c:ser>
          <c:idx val="0"/>
          <c:order val="0"/>
          <c:tx>
            <c:v>Оптовая составляющая</c:v>
          </c:tx>
          <c:spPr>
            <a:solidFill>
              <a:schemeClr val="accent1"/>
            </a:solidFill>
            <a:ln>
              <a:noFill/>
            </a:ln>
            <a:effectLst/>
          </c:spPr>
          <c:invertIfNegative val="0"/>
          <c:cat>
            <c:strRef>
              <c:f>[1]Лист2!$A$97:$A$101</c:f>
              <c:strCache>
                <c:ptCount val="5"/>
                <c:pt idx="0">
                  <c:v>2016 год</c:v>
                </c:pt>
                <c:pt idx="1">
                  <c:v>2017 год</c:v>
                </c:pt>
                <c:pt idx="2">
                  <c:v>2018 год</c:v>
                </c:pt>
                <c:pt idx="3">
                  <c:v>2019 год</c:v>
                </c:pt>
                <c:pt idx="4">
                  <c:v>2020 год</c:v>
                </c:pt>
              </c:strCache>
            </c:strRef>
          </c:cat>
          <c:val>
            <c:numRef>
              <c:f>[1]Лист2!$C$97:$C$101</c:f>
              <c:numCache>
                <c:formatCode>General</c:formatCode>
                <c:ptCount val="5"/>
                <c:pt idx="0">
                  <c:v>1.95379833333333</c:v>
                </c:pt>
                <c:pt idx="1">
                  <c:v>1.9026783333333332</c:v>
                </c:pt>
                <c:pt idx="2">
                  <c:v>1.9794499999999997</c:v>
                </c:pt>
                <c:pt idx="3">
                  <c:v>1.9731966666666667</c:v>
                </c:pt>
                <c:pt idx="4">
                  <c:v>1.9013341666666665</c:v>
                </c:pt>
              </c:numCache>
            </c:numRef>
          </c:val>
          <c:extLst>
            <c:ext xmlns:c16="http://schemas.microsoft.com/office/drawing/2014/chart" uri="{C3380CC4-5D6E-409C-BE32-E72D297353CC}">
              <c16:uniqueId val="{00000000-27B3-4165-B32A-D5BC957E25FA}"/>
            </c:ext>
          </c:extLst>
        </c:ser>
        <c:ser>
          <c:idx val="1"/>
          <c:order val="1"/>
          <c:tx>
            <c:v>Сетевая составляющая</c:v>
          </c:tx>
          <c:spPr>
            <a:solidFill>
              <a:schemeClr val="accent2"/>
            </a:solidFill>
            <a:ln>
              <a:noFill/>
            </a:ln>
            <a:effectLst/>
          </c:spPr>
          <c:invertIfNegative val="0"/>
          <c:cat>
            <c:strRef>
              <c:f>[1]Лист2!$A$97:$A$101</c:f>
              <c:strCache>
                <c:ptCount val="5"/>
                <c:pt idx="0">
                  <c:v>2016 год</c:v>
                </c:pt>
                <c:pt idx="1">
                  <c:v>2017 год</c:v>
                </c:pt>
                <c:pt idx="2">
                  <c:v>2018 год</c:v>
                </c:pt>
                <c:pt idx="3">
                  <c:v>2019 год</c:v>
                </c:pt>
                <c:pt idx="4">
                  <c:v>2020 год</c:v>
                </c:pt>
              </c:strCache>
            </c:strRef>
          </c:cat>
          <c:val>
            <c:numRef>
              <c:f>[1]Лист2!$F$97:$F$101</c:f>
              <c:numCache>
                <c:formatCode>General</c:formatCode>
                <c:ptCount val="5"/>
                <c:pt idx="0">
                  <c:v>0.9994050000000001</c:v>
                </c:pt>
                <c:pt idx="1">
                  <c:v>0.96433166666666659</c:v>
                </c:pt>
                <c:pt idx="2">
                  <c:v>1.0876199999999998</c:v>
                </c:pt>
                <c:pt idx="3">
                  <c:v>1.1034799999999998</c:v>
                </c:pt>
                <c:pt idx="4">
                  <c:v>1.1034799999999998</c:v>
                </c:pt>
              </c:numCache>
            </c:numRef>
          </c:val>
          <c:extLst>
            <c:ext xmlns:c16="http://schemas.microsoft.com/office/drawing/2014/chart" uri="{C3380CC4-5D6E-409C-BE32-E72D297353CC}">
              <c16:uniqueId val="{00000001-27B3-4165-B32A-D5BC957E25FA}"/>
            </c:ext>
          </c:extLst>
        </c:ser>
        <c:ser>
          <c:idx val="2"/>
          <c:order val="2"/>
          <c:tx>
            <c:v>Инфраструктурная составляющая</c:v>
          </c:tx>
          <c:spPr>
            <a:solidFill>
              <a:schemeClr val="tx1">
                <a:lumMod val="95000"/>
                <a:lumOff val="5000"/>
              </a:schemeClr>
            </a:solidFill>
            <a:ln>
              <a:noFill/>
            </a:ln>
            <a:effectLst/>
          </c:spPr>
          <c:invertIfNegative val="0"/>
          <c:cat>
            <c:strRef>
              <c:f>[1]Лист2!$A$97:$A$101</c:f>
              <c:strCache>
                <c:ptCount val="5"/>
                <c:pt idx="0">
                  <c:v>2016 год</c:v>
                </c:pt>
                <c:pt idx="1">
                  <c:v>2017 год</c:v>
                </c:pt>
                <c:pt idx="2">
                  <c:v>2018 год</c:v>
                </c:pt>
                <c:pt idx="3">
                  <c:v>2019 год</c:v>
                </c:pt>
                <c:pt idx="4">
                  <c:v>2020 год</c:v>
                </c:pt>
              </c:strCache>
            </c:strRef>
          </c:cat>
          <c:val>
            <c:numRef>
              <c:f>[1]Лист2!$I$97:$I$101</c:f>
              <c:numCache>
                <c:formatCode>General</c:formatCode>
                <c:ptCount val="5"/>
                <c:pt idx="0">
                  <c:v>3.0150000000000007E-2</c:v>
                </c:pt>
                <c:pt idx="1">
                  <c:v>3.0508333333333332E-2</c:v>
                </c:pt>
                <c:pt idx="2">
                  <c:v>2.6566666666666666E-2</c:v>
                </c:pt>
                <c:pt idx="3">
                  <c:v>2.7441666666666663E-2</c:v>
                </c:pt>
                <c:pt idx="4">
                  <c:v>4.2733333333333338E-2</c:v>
                </c:pt>
              </c:numCache>
            </c:numRef>
          </c:val>
          <c:extLst>
            <c:ext xmlns:c16="http://schemas.microsoft.com/office/drawing/2014/chart" uri="{C3380CC4-5D6E-409C-BE32-E72D297353CC}">
              <c16:uniqueId val="{00000002-27B3-4165-B32A-D5BC957E25FA}"/>
            </c:ext>
          </c:extLst>
        </c:ser>
        <c:ser>
          <c:idx val="3"/>
          <c:order val="3"/>
          <c:tx>
            <c:v>Сбытовая составляющая</c:v>
          </c:tx>
          <c:spPr>
            <a:solidFill>
              <a:schemeClr val="accent4"/>
            </a:solidFill>
            <a:ln>
              <a:noFill/>
            </a:ln>
            <a:effectLst/>
          </c:spPr>
          <c:invertIfNegative val="0"/>
          <c:cat>
            <c:strRef>
              <c:f>[1]Лист2!$A$97:$A$101</c:f>
              <c:strCache>
                <c:ptCount val="5"/>
                <c:pt idx="0">
                  <c:v>2016 год</c:v>
                </c:pt>
                <c:pt idx="1">
                  <c:v>2017 год</c:v>
                </c:pt>
                <c:pt idx="2">
                  <c:v>2018 год</c:v>
                </c:pt>
                <c:pt idx="3">
                  <c:v>2019 год</c:v>
                </c:pt>
                <c:pt idx="4">
                  <c:v>2020 год</c:v>
                </c:pt>
              </c:strCache>
            </c:strRef>
          </c:cat>
          <c:val>
            <c:numRef>
              <c:f>[1]Лист2!$L$97:$L$101</c:f>
              <c:numCache>
                <c:formatCode>General</c:formatCode>
                <c:ptCount val="5"/>
                <c:pt idx="0">
                  <c:v>0.40538440977000001</c:v>
                </c:pt>
                <c:pt idx="1">
                  <c:v>0.33460860994000002</c:v>
                </c:pt>
                <c:pt idx="2">
                  <c:v>0.33564235980000007</c:v>
                </c:pt>
                <c:pt idx="3">
                  <c:v>0.36271000000000003</c:v>
                </c:pt>
                <c:pt idx="4">
                  <c:v>0.36528500000000003</c:v>
                </c:pt>
              </c:numCache>
            </c:numRef>
          </c:val>
          <c:extLst>
            <c:ext xmlns:c16="http://schemas.microsoft.com/office/drawing/2014/chart" uri="{C3380CC4-5D6E-409C-BE32-E72D297353CC}">
              <c16:uniqueId val="{00000003-27B3-4165-B32A-D5BC957E25FA}"/>
            </c:ext>
          </c:extLst>
        </c:ser>
        <c:dLbls>
          <c:showLegendKey val="0"/>
          <c:showVal val="0"/>
          <c:showCatName val="0"/>
          <c:showSerName val="0"/>
          <c:showPercent val="0"/>
          <c:showBubbleSize val="0"/>
        </c:dLbls>
        <c:gapWidth val="219"/>
        <c:overlap val="-27"/>
        <c:axId val="104049680"/>
        <c:axId val="104050240"/>
      </c:barChart>
      <c:catAx>
        <c:axId val="104049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1" u="none" strike="noStrike" kern="1200" baseline="0">
                <a:solidFill>
                  <a:schemeClr val="tx1">
                    <a:lumMod val="65000"/>
                    <a:lumOff val="35000"/>
                  </a:schemeClr>
                </a:solidFill>
                <a:latin typeface="+mn-lt"/>
                <a:ea typeface="+mn-ea"/>
                <a:cs typeface="+mn-cs"/>
              </a:defRPr>
            </a:pPr>
            <a:endParaRPr lang="ru-RU"/>
          </a:p>
        </c:txPr>
        <c:crossAx val="104050240"/>
        <c:crosses val="autoZero"/>
        <c:auto val="1"/>
        <c:lblAlgn val="ctr"/>
        <c:lblOffset val="100"/>
        <c:noMultiLvlLbl val="0"/>
      </c:catAx>
      <c:valAx>
        <c:axId val="104050240"/>
        <c:scaling>
          <c:orientation val="minMax"/>
          <c:max val="2"/>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wrap="square" anchor="t" anchorCtr="0"/>
              <a:lstStyle/>
              <a:p>
                <a:pPr>
                  <a:defRPr sz="800" b="1" i="1" u="none" strike="noStrike" kern="1200" baseline="0">
                    <a:solidFill>
                      <a:schemeClr val="tx1">
                        <a:lumMod val="65000"/>
                        <a:lumOff val="35000"/>
                      </a:schemeClr>
                    </a:solidFill>
                    <a:latin typeface="Times New Roman" panose="02020603050405020304" pitchFamily="18" charset="0"/>
                    <a:ea typeface="+mn-ea"/>
                    <a:cs typeface="+mn-cs"/>
                  </a:defRPr>
                </a:pPr>
                <a:r>
                  <a:rPr lang="ru-RU" sz="800" b="1" i="1" baseline="0" dirty="0" err="1">
                    <a:latin typeface="Times New Roman" panose="02020603050405020304" pitchFamily="18" charset="0"/>
                  </a:rPr>
                  <a:t>руб</a:t>
                </a:r>
                <a:r>
                  <a:rPr lang="ru-RU" sz="800" b="1" i="1" baseline="0" dirty="0">
                    <a:latin typeface="Times New Roman" panose="02020603050405020304" pitchFamily="18" charset="0"/>
                  </a:rPr>
                  <a:t>/</a:t>
                </a:r>
                <a:r>
                  <a:rPr lang="ru-RU" sz="800" b="1" i="1" baseline="0" dirty="0" err="1">
                    <a:latin typeface="Times New Roman" panose="02020603050405020304" pitchFamily="18" charset="0"/>
                  </a:rPr>
                  <a:t>кВтч</a:t>
                </a:r>
                <a:endParaRPr lang="ru-RU" sz="800" b="1" i="1" baseline="0" dirty="0">
                  <a:latin typeface="Times New Roman" panose="02020603050405020304" pitchFamily="18" charset="0"/>
                </a:endParaRPr>
              </a:p>
            </c:rich>
          </c:tx>
          <c:layout>
            <c:manualLayout>
              <c:xMode val="edge"/>
              <c:yMode val="edge"/>
              <c:x val="3.2532166883190154E-2"/>
              <c:y val="7.3309810814671389E-2"/>
            </c:manualLayout>
          </c:layout>
          <c:overlay val="0"/>
          <c:spPr>
            <a:noFill/>
            <a:ln>
              <a:noFill/>
            </a:ln>
            <a:effectLst/>
          </c:spPr>
          <c:txPr>
            <a:bodyPr rot="0" spcFirstLastPara="1" vertOverflow="ellipsis" wrap="square" anchor="t" anchorCtr="0"/>
            <a:lstStyle/>
            <a:p>
              <a:pPr>
                <a:defRPr sz="800" b="1" i="1" u="none" strike="noStrike" kern="1200" baseline="0">
                  <a:solidFill>
                    <a:schemeClr val="tx1">
                      <a:lumMod val="65000"/>
                      <a:lumOff val="35000"/>
                    </a:schemeClr>
                  </a:solidFill>
                  <a:latin typeface="Times New Roman" panose="02020603050405020304" pitchFamily="18" charset="0"/>
                  <a:ea typeface="+mn-ea"/>
                  <a:cs typeface="+mn-cs"/>
                </a:defRPr>
              </a:pPr>
              <a:endParaRPr lang="ru-RU"/>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1" i="1"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104049680"/>
        <c:crosses val="autoZero"/>
        <c:crossBetween val="between"/>
      </c:valAx>
      <c:spPr>
        <a:noFill/>
        <a:ln>
          <a:noFill/>
        </a:ln>
        <a:effectLst/>
      </c:spPr>
    </c:plotArea>
    <c:legend>
      <c:legendPos val="b"/>
      <c:layout>
        <c:manualLayout>
          <c:xMode val="edge"/>
          <c:yMode val="edge"/>
          <c:x val="6.5028013416323804E-2"/>
          <c:y val="0.82597866110114748"/>
          <c:w val="0.91781434294261155"/>
          <c:h val="0.17402133889885252"/>
        </c:manualLayout>
      </c:layout>
      <c:overlay val="0"/>
      <c:spPr>
        <a:noFill/>
        <a:ln>
          <a:noFill/>
        </a:ln>
        <a:effectLst/>
      </c:spPr>
      <c:txPr>
        <a:bodyPr rot="0" spcFirstLastPara="1" vertOverflow="ellipsis" vert="horz" wrap="square" anchor="ctr" anchorCtr="1"/>
        <a:lstStyle/>
        <a:p>
          <a:pPr>
            <a:defRPr sz="900" b="1" i="1"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
    <c:plotVisOnly val="1"/>
    <c:dispBlanksAs val="gap"/>
    <c:showDLblsOverMax val="0"/>
  </c:chart>
  <c:spPr>
    <a:noFill/>
    <a:ln>
      <a:noFill/>
    </a:ln>
    <a:effectLst/>
  </c:spPr>
  <c:txPr>
    <a:bodyPr/>
    <a:lstStyle/>
    <a:p>
      <a:pPr>
        <a:defRPr/>
      </a:pPr>
      <a:endParaRPr lang="ru-RU"/>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050" b="1" i="0" u="none" strike="noStrike" kern="1200" spc="0" baseline="0">
                <a:solidFill>
                  <a:schemeClr val="tx1">
                    <a:lumMod val="75000"/>
                    <a:lumOff val="25000"/>
                  </a:schemeClr>
                </a:solidFill>
                <a:latin typeface="+mn-lt"/>
                <a:ea typeface="+mn-ea"/>
                <a:cs typeface="+mn-cs"/>
              </a:defRPr>
            </a:pPr>
            <a:r>
              <a:rPr lang="ru-RU" sz="1050" b="1" dirty="0">
                <a:solidFill>
                  <a:schemeClr val="tx1">
                    <a:lumMod val="75000"/>
                    <a:lumOff val="25000"/>
                  </a:schemeClr>
                </a:solidFill>
                <a:latin typeface="Times New Roman" panose="02020603050405020304" pitchFamily="18" charset="0"/>
                <a:cs typeface="Times New Roman" panose="02020603050405020304" pitchFamily="18" charset="0"/>
              </a:rPr>
              <a:t>Динамика составляющих предельного уровня нерегулируемой цены ВН для потребителей до 670 кВт по Иркутской области</a:t>
            </a:r>
          </a:p>
        </c:rich>
      </c:tx>
      <c:layout>
        <c:manualLayout>
          <c:xMode val="edge"/>
          <c:yMode val="edge"/>
          <c:x val="0.14849124232098074"/>
          <c:y val="2.0347643253060629E-4"/>
        </c:manualLayout>
      </c:layout>
      <c:overlay val="0"/>
      <c:spPr>
        <a:noFill/>
        <a:ln>
          <a:noFill/>
        </a:ln>
        <a:effectLst/>
      </c:spPr>
      <c:txPr>
        <a:bodyPr rot="0" spcFirstLastPara="1" vertOverflow="ellipsis" vert="horz" wrap="square" anchor="ctr" anchorCtr="1"/>
        <a:lstStyle/>
        <a:p>
          <a:pPr algn="ctr">
            <a:defRPr sz="1050" b="1" i="0" u="none" strike="noStrike" kern="1200" spc="0" baseline="0">
              <a:solidFill>
                <a:schemeClr val="tx1">
                  <a:lumMod val="75000"/>
                  <a:lumOff val="25000"/>
                </a:schemeClr>
              </a:solidFill>
              <a:latin typeface="+mn-lt"/>
              <a:ea typeface="+mn-ea"/>
              <a:cs typeface="+mn-cs"/>
            </a:defRPr>
          </a:pPr>
          <a:endParaRPr lang="ru-RU"/>
        </a:p>
      </c:txPr>
    </c:title>
    <c:autoTitleDeleted val="0"/>
    <c:plotArea>
      <c:layout>
        <c:manualLayout>
          <c:layoutTarget val="inner"/>
          <c:xMode val="edge"/>
          <c:yMode val="edge"/>
          <c:x val="8.1631145560783061E-2"/>
          <c:y val="0.17469875924600331"/>
          <c:w val="0.8954879392026075"/>
          <c:h val="0.57085600095442612"/>
        </c:manualLayout>
      </c:layout>
      <c:barChart>
        <c:barDir val="col"/>
        <c:grouping val="clustered"/>
        <c:varyColors val="0"/>
        <c:ser>
          <c:idx val="0"/>
          <c:order val="0"/>
          <c:tx>
            <c:v>Оптовая составляющая</c:v>
          </c:tx>
          <c:spPr>
            <a:solidFill>
              <a:schemeClr val="accent1"/>
            </a:solidFill>
            <a:ln>
              <a:noFill/>
            </a:ln>
            <a:effectLst/>
          </c:spPr>
          <c:invertIfNegative val="0"/>
          <c:cat>
            <c:strRef>
              <c:f>[1]Лист2!$A$97:$A$101</c:f>
              <c:strCache>
                <c:ptCount val="5"/>
                <c:pt idx="0">
                  <c:v>2016 год</c:v>
                </c:pt>
                <c:pt idx="1">
                  <c:v>2017 год</c:v>
                </c:pt>
                <c:pt idx="2">
                  <c:v>2018 год</c:v>
                </c:pt>
                <c:pt idx="3">
                  <c:v>2019 год</c:v>
                </c:pt>
                <c:pt idx="4">
                  <c:v>2020 год</c:v>
                </c:pt>
              </c:strCache>
            </c:strRef>
          </c:cat>
          <c:val>
            <c:numRef>
              <c:f>[1]Лист2!$D$97:$D$101</c:f>
              <c:numCache>
                <c:formatCode>General</c:formatCode>
                <c:ptCount val="5"/>
                <c:pt idx="0">
                  <c:v>1.4887550000000001</c:v>
                </c:pt>
                <c:pt idx="1">
                  <c:v>1.5413375</c:v>
                </c:pt>
                <c:pt idx="2">
                  <c:v>1.5581866666666668</c:v>
                </c:pt>
                <c:pt idx="3">
                  <c:v>1.522405</c:v>
                </c:pt>
                <c:pt idx="4">
                  <c:v>1.5256575000000001</c:v>
                </c:pt>
              </c:numCache>
            </c:numRef>
          </c:val>
          <c:extLst>
            <c:ext xmlns:c16="http://schemas.microsoft.com/office/drawing/2014/chart" uri="{C3380CC4-5D6E-409C-BE32-E72D297353CC}">
              <c16:uniqueId val="{00000000-8653-4D44-A7ED-155DD4161325}"/>
            </c:ext>
          </c:extLst>
        </c:ser>
        <c:ser>
          <c:idx val="1"/>
          <c:order val="1"/>
          <c:tx>
            <c:v>Сетевая составляющая</c:v>
          </c:tx>
          <c:spPr>
            <a:solidFill>
              <a:schemeClr val="accent2"/>
            </a:solidFill>
            <a:ln>
              <a:noFill/>
            </a:ln>
            <a:effectLst/>
          </c:spPr>
          <c:invertIfNegative val="0"/>
          <c:cat>
            <c:strRef>
              <c:f>[1]Лист2!$A$97:$A$101</c:f>
              <c:strCache>
                <c:ptCount val="5"/>
                <c:pt idx="0">
                  <c:v>2016 год</c:v>
                </c:pt>
                <c:pt idx="1">
                  <c:v>2017 год</c:v>
                </c:pt>
                <c:pt idx="2">
                  <c:v>2018 год</c:v>
                </c:pt>
                <c:pt idx="3">
                  <c:v>2019 год</c:v>
                </c:pt>
                <c:pt idx="4">
                  <c:v>2020 год</c:v>
                </c:pt>
              </c:strCache>
            </c:strRef>
          </c:cat>
          <c:val>
            <c:numRef>
              <c:f>[1]Лист2!$G$97:$G$101</c:f>
              <c:numCache>
                <c:formatCode>General</c:formatCode>
                <c:ptCount val="5"/>
                <c:pt idx="0">
                  <c:v>0.38526666666666665</c:v>
                </c:pt>
                <c:pt idx="1">
                  <c:v>0.42610999999999993</c:v>
                </c:pt>
                <c:pt idx="2">
                  <c:v>0.43325333333333327</c:v>
                </c:pt>
                <c:pt idx="3">
                  <c:v>0.44201833333333335</c:v>
                </c:pt>
                <c:pt idx="4">
                  <c:v>0.4447000000000001</c:v>
                </c:pt>
              </c:numCache>
            </c:numRef>
          </c:val>
          <c:extLst>
            <c:ext xmlns:c16="http://schemas.microsoft.com/office/drawing/2014/chart" uri="{C3380CC4-5D6E-409C-BE32-E72D297353CC}">
              <c16:uniqueId val="{00000001-8653-4D44-A7ED-155DD4161325}"/>
            </c:ext>
          </c:extLst>
        </c:ser>
        <c:ser>
          <c:idx val="2"/>
          <c:order val="2"/>
          <c:tx>
            <c:v>Инфраструктурная составляющая</c:v>
          </c:tx>
          <c:spPr>
            <a:solidFill>
              <a:schemeClr val="tx1">
                <a:lumMod val="95000"/>
                <a:lumOff val="5000"/>
              </a:schemeClr>
            </a:solidFill>
            <a:ln>
              <a:noFill/>
            </a:ln>
            <a:effectLst/>
          </c:spPr>
          <c:invertIfNegative val="0"/>
          <c:cat>
            <c:strRef>
              <c:f>[1]Лист2!$A$97:$A$101</c:f>
              <c:strCache>
                <c:ptCount val="5"/>
                <c:pt idx="0">
                  <c:v>2016 год</c:v>
                </c:pt>
                <c:pt idx="1">
                  <c:v>2017 год</c:v>
                </c:pt>
                <c:pt idx="2">
                  <c:v>2018 год</c:v>
                </c:pt>
                <c:pt idx="3">
                  <c:v>2019 год</c:v>
                </c:pt>
                <c:pt idx="4">
                  <c:v>2020 год</c:v>
                </c:pt>
              </c:strCache>
            </c:strRef>
          </c:cat>
          <c:val>
            <c:numRef>
              <c:f>[1]Лист2!$J$97:$J$101</c:f>
              <c:numCache>
                <c:formatCode>General</c:formatCode>
                <c:ptCount val="5"/>
                <c:pt idx="0">
                  <c:v>3.106666666666667E-2</c:v>
                </c:pt>
                <c:pt idx="1">
                  <c:v>3.0958333333333338E-2</c:v>
                </c:pt>
                <c:pt idx="2">
                  <c:v>2.8349999999999993E-2</c:v>
                </c:pt>
                <c:pt idx="3">
                  <c:v>2.9233333333333337E-2</c:v>
                </c:pt>
                <c:pt idx="4">
                  <c:v>4.2091666666666666E-2</c:v>
                </c:pt>
              </c:numCache>
            </c:numRef>
          </c:val>
          <c:extLst>
            <c:ext xmlns:c16="http://schemas.microsoft.com/office/drawing/2014/chart" uri="{C3380CC4-5D6E-409C-BE32-E72D297353CC}">
              <c16:uniqueId val="{00000002-8653-4D44-A7ED-155DD4161325}"/>
            </c:ext>
          </c:extLst>
        </c:ser>
        <c:ser>
          <c:idx val="3"/>
          <c:order val="3"/>
          <c:tx>
            <c:v>Сбытовая составляющая</c:v>
          </c:tx>
          <c:spPr>
            <a:solidFill>
              <a:schemeClr val="accent4"/>
            </a:solidFill>
            <a:ln>
              <a:noFill/>
            </a:ln>
            <a:effectLst/>
          </c:spPr>
          <c:invertIfNegative val="0"/>
          <c:cat>
            <c:strRef>
              <c:f>[1]Лист2!$A$97:$A$101</c:f>
              <c:strCache>
                <c:ptCount val="5"/>
                <c:pt idx="0">
                  <c:v>2016 год</c:v>
                </c:pt>
                <c:pt idx="1">
                  <c:v>2017 год</c:v>
                </c:pt>
                <c:pt idx="2">
                  <c:v>2018 год</c:v>
                </c:pt>
                <c:pt idx="3">
                  <c:v>2019 год</c:v>
                </c:pt>
                <c:pt idx="4">
                  <c:v>2020 год</c:v>
                </c:pt>
              </c:strCache>
            </c:strRef>
          </c:cat>
          <c:val>
            <c:numRef>
              <c:f>[1]Лист2!$M$97:$M$101</c:f>
              <c:numCache>
                <c:formatCode>General</c:formatCode>
                <c:ptCount val="5"/>
                <c:pt idx="0">
                  <c:v>0.13529333333333335</c:v>
                </c:pt>
                <c:pt idx="1">
                  <c:v>0.16411916666666665</c:v>
                </c:pt>
                <c:pt idx="2">
                  <c:v>0.19014916666666662</c:v>
                </c:pt>
                <c:pt idx="3">
                  <c:v>0.27910000000000007</c:v>
                </c:pt>
                <c:pt idx="4">
                  <c:v>0.31538000000000005</c:v>
                </c:pt>
              </c:numCache>
            </c:numRef>
          </c:val>
          <c:extLst>
            <c:ext xmlns:c16="http://schemas.microsoft.com/office/drawing/2014/chart" uri="{C3380CC4-5D6E-409C-BE32-E72D297353CC}">
              <c16:uniqueId val="{00000003-8653-4D44-A7ED-155DD4161325}"/>
            </c:ext>
          </c:extLst>
        </c:ser>
        <c:dLbls>
          <c:showLegendKey val="0"/>
          <c:showVal val="0"/>
          <c:showCatName val="0"/>
          <c:showSerName val="0"/>
          <c:showPercent val="0"/>
          <c:showBubbleSize val="0"/>
        </c:dLbls>
        <c:gapWidth val="219"/>
        <c:overlap val="-27"/>
        <c:axId val="152575808"/>
        <c:axId val="152576368"/>
      </c:barChart>
      <c:catAx>
        <c:axId val="152575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1" u="none" strike="noStrike" kern="1200" baseline="0">
                <a:solidFill>
                  <a:schemeClr val="tx1">
                    <a:lumMod val="65000"/>
                    <a:lumOff val="35000"/>
                  </a:schemeClr>
                </a:solidFill>
                <a:latin typeface="+mn-lt"/>
                <a:ea typeface="+mn-ea"/>
                <a:cs typeface="+mn-cs"/>
              </a:defRPr>
            </a:pPr>
            <a:endParaRPr lang="ru-RU"/>
          </a:p>
        </c:txPr>
        <c:crossAx val="152576368"/>
        <c:crosses val="autoZero"/>
        <c:auto val="1"/>
        <c:lblAlgn val="ctr"/>
        <c:lblOffset val="100"/>
        <c:noMultiLvlLbl val="0"/>
      </c:catAx>
      <c:valAx>
        <c:axId val="152576368"/>
        <c:scaling>
          <c:orientation val="minMax"/>
          <c:max val="2"/>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wrap="square" anchor="t" anchorCtr="0"/>
              <a:lstStyle/>
              <a:p>
                <a:pPr>
                  <a:defRPr sz="800" b="1" i="1" u="none" strike="noStrike" kern="1200" baseline="0">
                    <a:solidFill>
                      <a:schemeClr val="tx1">
                        <a:lumMod val="65000"/>
                        <a:lumOff val="35000"/>
                      </a:schemeClr>
                    </a:solidFill>
                    <a:latin typeface="Times New Roman" panose="02020603050405020304" pitchFamily="18" charset="0"/>
                    <a:ea typeface="+mn-ea"/>
                    <a:cs typeface="+mn-cs"/>
                  </a:defRPr>
                </a:pPr>
                <a:r>
                  <a:rPr lang="ru-RU" sz="800" b="1" i="1" baseline="0" dirty="0" err="1">
                    <a:latin typeface="Times New Roman" panose="02020603050405020304" pitchFamily="18" charset="0"/>
                  </a:rPr>
                  <a:t>руб</a:t>
                </a:r>
                <a:r>
                  <a:rPr lang="ru-RU" sz="800" b="1" i="1" baseline="0" dirty="0">
                    <a:latin typeface="Times New Roman" panose="02020603050405020304" pitchFamily="18" charset="0"/>
                  </a:rPr>
                  <a:t>/</a:t>
                </a:r>
                <a:r>
                  <a:rPr lang="ru-RU" sz="800" b="1" i="1" baseline="0" dirty="0" err="1">
                    <a:latin typeface="Times New Roman" panose="02020603050405020304" pitchFamily="18" charset="0"/>
                  </a:rPr>
                  <a:t>кВтч</a:t>
                </a:r>
                <a:endParaRPr lang="ru-RU" sz="800" b="1" i="1" baseline="0" dirty="0">
                  <a:latin typeface="Times New Roman" panose="02020603050405020304" pitchFamily="18" charset="0"/>
                </a:endParaRPr>
              </a:p>
            </c:rich>
          </c:tx>
          <c:layout>
            <c:manualLayout>
              <c:xMode val="edge"/>
              <c:yMode val="edge"/>
              <c:x val="3.1951709372911204E-2"/>
              <c:y val="3.9973737081654977E-2"/>
            </c:manualLayout>
          </c:layout>
          <c:overlay val="0"/>
          <c:spPr>
            <a:noFill/>
            <a:ln>
              <a:noFill/>
            </a:ln>
            <a:effectLst/>
          </c:spPr>
          <c:txPr>
            <a:bodyPr rot="0" spcFirstLastPara="1" vertOverflow="ellipsis" wrap="square" anchor="t" anchorCtr="0"/>
            <a:lstStyle/>
            <a:p>
              <a:pPr>
                <a:defRPr sz="800" b="1" i="1" u="none" strike="noStrike" kern="1200" baseline="0">
                  <a:solidFill>
                    <a:schemeClr val="tx1">
                      <a:lumMod val="65000"/>
                      <a:lumOff val="35000"/>
                    </a:schemeClr>
                  </a:solidFill>
                  <a:latin typeface="Times New Roman" panose="02020603050405020304" pitchFamily="18" charset="0"/>
                  <a:ea typeface="+mn-ea"/>
                  <a:cs typeface="+mn-cs"/>
                </a:defRPr>
              </a:pPr>
              <a:endParaRPr lang="ru-RU"/>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1" i="1"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152575808"/>
        <c:crosses val="autoZero"/>
        <c:crossBetween val="between"/>
      </c:valAx>
      <c:spPr>
        <a:noFill/>
        <a:ln>
          <a:noFill/>
        </a:ln>
        <a:effectLst/>
      </c:spPr>
    </c:plotArea>
    <c:legend>
      <c:legendPos val="b"/>
      <c:layout>
        <c:manualLayout>
          <c:xMode val="edge"/>
          <c:yMode val="edge"/>
          <c:x val="5.6879836666599883E-2"/>
          <c:y val="0.8342791099976139"/>
          <c:w val="0.92610144865506738"/>
          <c:h val="0.12283464566929134"/>
        </c:manualLayout>
      </c:layout>
      <c:overlay val="0"/>
      <c:spPr>
        <a:noFill/>
        <a:ln>
          <a:noFill/>
        </a:ln>
        <a:effectLst/>
      </c:spPr>
      <c:txPr>
        <a:bodyPr rot="0" spcFirstLastPara="1" vertOverflow="ellipsis" vert="horz" wrap="square" anchor="ctr" anchorCtr="1"/>
        <a:lstStyle/>
        <a:p>
          <a:pPr>
            <a:defRPr sz="900" b="1" i="1"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
    <c:plotVisOnly val="1"/>
    <c:dispBlanksAs val="gap"/>
    <c:showDLblsOverMax val="0"/>
  </c:chart>
  <c:spPr>
    <a:noFill/>
    <a:ln>
      <a:noFill/>
    </a:ln>
    <a:effectLst/>
  </c:spPr>
  <c:txPr>
    <a:bodyPr/>
    <a:lstStyle/>
    <a:p>
      <a:pPr>
        <a:defRPr/>
      </a:pPr>
      <a:endParaRPr lang="ru-RU"/>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45659" cy="496332"/>
          </a:xfrm>
          <a:prstGeom prst="rect">
            <a:avLst/>
          </a:prstGeom>
        </p:spPr>
        <p:txBody>
          <a:bodyPr vert="horz" lIns="91438" tIns="45719" rIns="91438" bIns="45719" rtlCol="0"/>
          <a:lstStyle>
            <a:lvl1pPr algn="l">
              <a:defRPr sz="1200"/>
            </a:lvl1pPr>
          </a:lstStyle>
          <a:p>
            <a:endParaRPr lang="ru-RU"/>
          </a:p>
        </p:txBody>
      </p:sp>
      <p:sp>
        <p:nvSpPr>
          <p:cNvPr id="3" name="Дата 2"/>
          <p:cNvSpPr>
            <a:spLocks noGrp="1"/>
          </p:cNvSpPr>
          <p:nvPr>
            <p:ph type="dt" idx="1"/>
          </p:nvPr>
        </p:nvSpPr>
        <p:spPr>
          <a:xfrm>
            <a:off x="3850443" y="0"/>
            <a:ext cx="2945659" cy="496332"/>
          </a:xfrm>
          <a:prstGeom prst="rect">
            <a:avLst/>
          </a:prstGeom>
        </p:spPr>
        <p:txBody>
          <a:bodyPr vert="horz" lIns="91438" tIns="45719" rIns="91438" bIns="45719" rtlCol="0"/>
          <a:lstStyle>
            <a:lvl1pPr algn="r">
              <a:defRPr sz="1200"/>
            </a:lvl1pPr>
          </a:lstStyle>
          <a:p>
            <a:fld id="{D6C988AD-EC7F-4610-879C-9949A22D88D2}" type="datetimeFigureOut">
              <a:rPr lang="ru-RU" smtClean="0"/>
              <a:t>10.06.2021</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8" tIns="45719" rIns="91438" bIns="45719" rtlCol="0" anchor="ctr"/>
          <a:lstStyle/>
          <a:p>
            <a:endParaRPr lang="ru-RU"/>
          </a:p>
        </p:txBody>
      </p:sp>
      <p:sp>
        <p:nvSpPr>
          <p:cNvPr id="5" name="Заметки 4"/>
          <p:cNvSpPr>
            <a:spLocks noGrp="1"/>
          </p:cNvSpPr>
          <p:nvPr>
            <p:ph type="body" sz="quarter" idx="3"/>
          </p:nvPr>
        </p:nvSpPr>
        <p:spPr>
          <a:xfrm>
            <a:off x="679768" y="4715154"/>
            <a:ext cx="5438140" cy="4466987"/>
          </a:xfrm>
          <a:prstGeom prst="rect">
            <a:avLst/>
          </a:prstGeom>
        </p:spPr>
        <p:txBody>
          <a:bodyPr vert="horz" lIns="91438" tIns="45719" rIns="91438" bIns="45719"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28584"/>
            <a:ext cx="2945659" cy="496332"/>
          </a:xfrm>
          <a:prstGeom prst="rect">
            <a:avLst/>
          </a:prstGeom>
        </p:spPr>
        <p:txBody>
          <a:bodyPr vert="horz" lIns="91438" tIns="45719" rIns="91438" bIns="45719"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28584"/>
            <a:ext cx="2945659" cy="496332"/>
          </a:xfrm>
          <a:prstGeom prst="rect">
            <a:avLst/>
          </a:prstGeom>
        </p:spPr>
        <p:txBody>
          <a:bodyPr vert="horz" lIns="91438" tIns="45719" rIns="91438" bIns="45719" rtlCol="0" anchor="b"/>
          <a:lstStyle>
            <a:lvl1pPr algn="r">
              <a:defRPr sz="1200"/>
            </a:lvl1pPr>
          </a:lstStyle>
          <a:p>
            <a:fld id="{06276FB1-CEB7-4A2E-A081-8884FC81C8BC}" type="slidenum">
              <a:rPr lang="ru-RU" smtClean="0"/>
              <a:t>‹#›</a:t>
            </a:fld>
            <a:endParaRPr lang="ru-RU"/>
          </a:p>
        </p:txBody>
      </p:sp>
    </p:spTree>
    <p:extLst>
      <p:ext uri="{BB962C8B-B14F-4D97-AF65-F5344CB8AC3E}">
        <p14:creationId xmlns:p14="http://schemas.microsoft.com/office/powerpoint/2010/main" val="308659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9"/>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459189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409376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39336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885151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4"/>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11918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783261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53822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66990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774748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54147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448294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059834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title="ОАО «Читаэнергосбыт» "/>
          <p:cNvSpPr/>
          <p:nvPr/>
        </p:nvSpPr>
        <p:spPr>
          <a:xfrm>
            <a:off x="230012" y="2578035"/>
            <a:ext cx="4806133" cy="2062103"/>
          </a:xfrm>
          <a:prstGeom prst="rect">
            <a:avLst/>
          </a:prstGeom>
        </p:spPr>
        <p:txBody>
          <a:bodyPr wrap="square">
            <a:spAutoFit/>
          </a:bodyPr>
          <a:lstStyle/>
          <a:p>
            <a:pPr algn="ctr"/>
            <a:r>
              <a:rPr lang="ru-RU" b="1" dirty="0" err="1">
                <a:solidFill>
                  <a:schemeClr val="tx2">
                    <a:lumMod val="75000"/>
                  </a:schemeClr>
                </a:solidFill>
                <a:latin typeface="Cambria" pitchFamily="18" charset="0"/>
              </a:rPr>
              <a:t>Тарифообразование</a:t>
            </a:r>
            <a:r>
              <a:rPr lang="ru-RU" b="1" dirty="0">
                <a:solidFill>
                  <a:schemeClr val="tx2">
                    <a:lumMod val="75000"/>
                  </a:schemeClr>
                </a:solidFill>
                <a:latin typeface="Cambria" pitchFamily="18" charset="0"/>
              </a:rPr>
              <a:t> на оптовом рынке электрической энергии и мощности. Структура цены для конечных потребителей.</a:t>
            </a:r>
            <a:endParaRPr lang="ru-RU" b="1" dirty="0">
              <a:solidFill>
                <a:schemeClr val="tx2">
                  <a:lumMod val="75000"/>
                </a:schemeClr>
              </a:solidFill>
              <a:latin typeface="Cambria" pitchFamily="18" charset="0"/>
            </a:endParaRPr>
          </a:p>
          <a:p>
            <a:pPr algn="just"/>
            <a:r>
              <a:rPr lang="ru-RU" sz="2400" b="1" u="sng" dirty="0" smtClean="0">
                <a:solidFill>
                  <a:srgbClr val="002060"/>
                </a:solidFill>
                <a:latin typeface="Times New Roman" pitchFamily="18" charset="0"/>
                <a:cs typeface="Times New Roman" pitchFamily="18" charset="0"/>
              </a:rPr>
              <a:t> </a:t>
            </a:r>
            <a:endParaRPr lang="ru-RU" sz="2400" b="1" u="sng" dirty="0">
              <a:solidFill>
                <a:srgbClr val="002060"/>
              </a:solidFill>
              <a:latin typeface="Times New Roman" pitchFamily="18" charset="0"/>
              <a:cs typeface="Times New Roman" pitchFamily="18" charset="0"/>
            </a:endParaRPr>
          </a:p>
          <a:p>
            <a:pPr algn="ctr"/>
            <a:endParaRPr lang="ru-RU" sz="1600" dirty="0">
              <a:latin typeface="Times New Roman" pitchFamily="18" charset="0"/>
              <a:cs typeface="Times New Roman" pitchFamily="18" charset="0"/>
            </a:endParaRPr>
          </a:p>
          <a:p>
            <a:pPr algn="ctr"/>
            <a:endParaRPr lang="ru-RU" sz="1600" dirty="0">
              <a:latin typeface="Times New Roman" pitchFamily="18" charset="0"/>
              <a:cs typeface="Times New Roman" pitchFamily="18"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791" y="225433"/>
            <a:ext cx="649651" cy="613489"/>
          </a:xfrm>
          <a:prstGeom prst="rect">
            <a:avLst/>
          </a:prstGeom>
        </p:spPr>
      </p:pic>
      <p:cxnSp>
        <p:nvCxnSpPr>
          <p:cNvPr id="6" name="Прямая соединительная линия 5"/>
          <p:cNvCxnSpPr/>
          <p:nvPr/>
        </p:nvCxnSpPr>
        <p:spPr>
          <a:xfrm>
            <a:off x="0" y="1033617"/>
            <a:ext cx="12192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a:off x="0" y="1008185"/>
            <a:ext cx="12192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flipV="1">
            <a:off x="0" y="6635268"/>
            <a:ext cx="12192000" cy="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flipV="1">
            <a:off x="0" y="6658714"/>
            <a:ext cx="12192000" cy="1"/>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971600" y="333242"/>
            <a:ext cx="6903902" cy="369332"/>
          </a:xfrm>
          <a:prstGeom prst="rect">
            <a:avLst/>
          </a:prstGeom>
          <a:noFill/>
        </p:spPr>
        <p:txBody>
          <a:bodyPr wrap="square" rtlCol="0">
            <a:spAutoFit/>
          </a:bodyPr>
          <a:lstStyle/>
          <a:p>
            <a:pPr>
              <a:defRPr/>
            </a:pPr>
            <a:r>
              <a:rPr lang="ru-RU" b="1" dirty="0">
                <a:solidFill>
                  <a:srgbClr val="0049A2"/>
                </a:solidFill>
                <a:latin typeface="Times New Roman" pitchFamily="18" charset="0"/>
                <a:cs typeface="Times New Roman" pitchFamily="18" charset="0"/>
              </a:rPr>
              <a:t> </a:t>
            </a:r>
            <a:r>
              <a:rPr lang="ru-RU" sz="1600" b="1" dirty="0">
                <a:solidFill>
                  <a:srgbClr val="0049A2"/>
                </a:solidFill>
                <a:latin typeface="Arial" pitchFamily="34" charset="0"/>
                <a:cs typeface="Arial" pitchFamily="34" charset="0"/>
              </a:rPr>
              <a:t>ТП «Энергосбыт Бурятии» АО «Читаэнергосбыт» </a:t>
            </a:r>
          </a:p>
        </p:txBody>
      </p:sp>
      <p:grpSp>
        <p:nvGrpSpPr>
          <p:cNvPr id="11" name="Группа 10"/>
          <p:cNvGrpSpPr/>
          <p:nvPr/>
        </p:nvGrpSpPr>
        <p:grpSpPr>
          <a:xfrm>
            <a:off x="5148064" y="2087757"/>
            <a:ext cx="3924169" cy="2977662"/>
            <a:chOff x="7939584" y="1989423"/>
            <a:chExt cx="3924169" cy="2977662"/>
          </a:xfrm>
        </p:grpSpPr>
        <p:sp>
          <p:nvSpPr>
            <p:cNvPr id="12" name="Прямоугольник 11"/>
            <p:cNvSpPr/>
            <p:nvPr/>
          </p:nvSpPr>
          <p:spPr>
            <a:xfrm>
              <a:off x="7939584" y="1989423"/>
              <a:ext cx="3924169" cy="2977662"/>
            </a:xfrm>
            <a:prstGeom prst="rect">
              <a:avLst/>
            </a:prstGeom>
            <a:solidFill>
              <a:schemeClr val="tx2">
                <a:lumMod val="20000"/>
                <a:lumOff val="80000"/>
              </a:schemeClr>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13" name="Рисунок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7237" y="2094931"/>
              <a:ext cx="3688861" cy="2766646"/>
            </a:xfrm>
            <a:prstGeom prst="rect">
              <a:avLst/>
            </a:prstGeom>
          </p:spPr>
        </p:pic>
      </p:grpSp>
    </p:spTree>
    <p:extLst>
      <p:ext uri="{BB962C8B-B14F-4D97-AF65-F5344CB8AC3E}">
        <p14:creationId xmlns:p14="http://schemas.microsoft.com/office/powerpoint/2010/main" val="3753860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flipH="1">
            <a:off x="1247209" y="91282"/>
            <a:ext cx="7872045" cy="574675"/>
          </a:xfrm>
          <a:prstGeom prst="rect">
            <a:avLst/>
          </a:prstGeom>
          <a:noFill/>
          <a:ln>
            <a:noFill/>
          </a:ln>
          <a:effectLst/>
        </p:spPr>
        <p:txBody>
          <a:bodyPr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ru-RU" sz="1600" b="1" dirty="0">
                <a:solidFill>
                  <a:srgbClr val="0049A2"/>
                </a:solidFill>
                <a:latin typeface="Arial" pitchFamily="34" charset="0"/>
                <a:cs typeface="Arial" pitchFamily="34" charset="0"/>
              </a:rPr>
              <a:t>ТП «Энергосбыт Бурятии» АО «Читаэнергосбыт» </a:t>
            </a:r>
          </a:p>
        </p:txBody>
      </p:sp>
      <p:pic>
        <p:nvPicPr>
          <p:cNvPr id="5" name="Рисунок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1147" y="0"/>
            <a:ext cx="928278" cy="757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Прямая соединительная линия 5"/>
          <p:cNvCxnSpPr/>
          <p:nvPr/>
        </p:nvCxnSpPr>
        <p:spPr>
          <a:xfrm>
            <a:off x="0" y="800102"/>
            <a:ext cx="12192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a:off x="0" y="761635"/>
            <a:ext cx="12192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flipV="1">
            <a:off x="0" y="6664325"/>
            <a:ext cx="12192000"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flipV="1">
            <a:off x="0" y="6707188"/>
            <a:ext cx="12192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Прямоугольник 1"/>
          <p:cNvSpPr/>
          <p:nvPr/>
        </p:nvSpPr>
        <p:spPr>
          <a:xfrm>
            <a:off x="755576" y="892078"/>
            <a:ext cx="7920880" cy="338554"/>
          </a:xfrm>
          <a:prstGeom prst="rect">
            <a:avLst/>
          </a:prstGeom>
        </p:spPr>
        <p:txBody>
          <a:bodyPr wrap="square">
            <a:spAutoFit/>
          </a:bodyPr>
          <a:lstStyle/>
          <a:p>
            <a:pPr lvl="0" algn="ctr" fontAlgn="ctr"/>
            <a:r>
              <a:rPr lang="ru-RU" sz="1600" b="1" dirty="0" err="1">
                <a:solidFill>
                  <a:schemeClr val="tx2">
                    <a:lumMod val="75000"/>
                  </a:schemeClr>
                </a:solidFill>
                <a:latin typeface="Cambria" pitchFamily="18" charset="0"/>
              </a:rPr>
              <a:t>Тарифообразование</a:t>
            </a:r>
            <a:r>
              <a:rPr lang="ru-RU" sz="1600" b="1" dirty="0">
                <a:solidFill>
                  <a:schemeClr val="tx2">
                    <a:lumMod val="75000"/>
                  </a:schemeClr>
                </a:solidFill>
                <a:latin typeface="Cambria" pitchFamily="18" charset="0"/>
              </a:rPr>
              <a:t> на оптовом рынке электрической энергии и мощности</a:t>
            </a:r>
            <a:endParaRPr lang="ru-RU" sz="1600" b="1" dirty="0">
              <a:solidFill>
                <a:schemeClr val="tx2">
                  <a:lumMod val="75000"/>
                </a:schemeClr>
              </a:solidFill>
              <a:latin typeface="Cambria" pitchFamily="18" charset="0"/>
            </a:endParaRPr>
          </a:p>
        </p:txBody>
      </p:sp>
      <p:sp>
        <p:nvSpPr>
          <p:cNvPr id="12" name="Прямоугольник 11"/>
          <p:cNvSpPr/>
          <p:nvPr/>
        </p:nvSpPr>
        <p:spPr>
          <a:xfrm>
            <a:off x="395536" y="1412776"/>
            <a:ext cx="8496944" cy="3509230"/>
          </a:xfrm>
          <a:prstGeom prst="rect">
            <a:avLst/>
          </a:prstGeom>
        </p:spPr>
        <p:txBody>
          <a:bodyPr wrap="square">
            <a:spAutoFit/>
          </a:bodyPr>
          <a:lstStyle/>
          <a:p>
            <a:pPr algn="just">
              <a:lnSpc>
                <a:spcPct val="107000"/>
              </a:lnSpc>
              <a:spcAft>
                <a:spcPts val="800"/>
              </a:spcAft>
            </a:pPr>
            <a:r>
              <a:rPr lang="ru-RU" sz="1400" dirty="0" smtClean="0">
                <a:latin typeface="Times New Roman" panose="02020603050405020304" pitchFamily="18" charset="0"/>
                <a:ea typeface="Calibri" panose="020F0502020204030204" pitchFamily="34" charset="0"/>
                <a:cs typeface="Times New Roman" panose="02020603050405020304" pitchFamily="18" charset="0"/>
              </a:rPr>
              <a:t>     Тариф </a:t>
            </a:r>
            <a:r>
              <a:rPr lang="ru-RU" sz="1400" dirty="0">
                <a:latin typeface="Times New Roman" panose="02020603050405020304" pitchFamily="18" charset="0"/>
                <a:ea typeface="Calibri" panose="020F0502020204030204" pitchFamily="34" charset="0"/>
                <a:cs typeface="Times New Roman" panose="02020603050405020304" pitchFamily="18" charset="0"/>
              </a:rPr>
              <a:t>покупки электрической энергии и мощности на ОРЭ (Средневзвешенная нерегулируемая цена на электрическую энергию (мощность), используемая для расчёта предельного уровня нерегулируемых цен для первой ценовой категории) складывается из </a:t>
            </a:r>
            <a:r>
              <a:rPr lang="ru-RU" sz="1400" dirty="0" smtClean="0">
                <a:latin typeface="Times New Roman" panose="02020603050405020304" pitchFamily="18" charset="0"/>
                <a:ea typeface="Calibri" panose="020F0502020204030204" pitchFamily="34" charset="0"/>
                <a:cs typeface="Times New Roman" panose="02020603050405020304" pitchFamily="18" charset="0"/>
              </a:rPr>
              <a:t>тарифов </a:t>
            </a:r>
            <a:r>
              <a:rPr lang="ru-RU" sz="1400" dirty="0">
                <a:latin typeface="Times New Roman" panose="02020603050405020304" pitchFamily="18" charset="0"/>
                <a:ea typeface="Calibri" panose="020F0502020204030204" pitchFamily="34" charset="0"/>
                <a:cs typeface="Times New Roman" panose="02020603050405020304" pitchFamily="18" charset="0"/>
              </a:rPr>
              <a:t>в различных секторах рынка, таких как покупка электрической энергии и мощности по регулируемым договорам (РД), покупка и продажа электрической энергии на рынке сутки вперед (РСВ), покупка и продажа электрической энергии на балансирующем рынке (БР), покупка мощности на рынке конкурентного отбора мощности (КОМ) и других секторах.</a:t>
            </a:r>
          </a:p>
          <a:p>
            <a:pPr algn="just">
              <a:lnSpc>
                <a:spcPct val="107000"/>
              </a:lnSpc>
              <a:spcAft>
                <a:spcPts val="800"/>
              </a:spcAft>
            </a:pPr>
            <a:r>
              <a:rPr lang="ru-RU" sz="1400" dirty="0" smtClean="0">
                <a:latin typeface="Times New Roman" panose="02020603050405020304" pitchFamily="18" charset="0"/>
                <a:ea typeface="Calibri" panose="020F0502020204030204" pitchFamily="34" charset="0"/>
                <a:cs typeface="Times New Roman" panose="02020603050405020304" pitchFamily="18" charset="0"/>
              </a:rPr>
              <a:t>      Поскольку </a:t>
            </a:r>
            <a:r>
              <a:rPr lang="ru-RU" sz="1400" dirty="0">
                <a:latin typeface="Times New Roman" panose="02020603050405020304" pitchFamily="18" charset="0"/>
                <a:ea typeface="Calibri" panose="020F0502020204030204" pitchFamily="34" charset="0"/>
                <a:cs typeface="Times New Roman" panose="02020603050405020304" pitchFamily="18" charset="0"/>
              </a:rPr>
              <a:t>территория республики Бурятии включена в перечень зон с особенностями функционирования оптовых и розничных рынков, практически вся электрическая энергия и мощность приобретается по регулируемым ценам, которые ниже так называемых свободных- нерегулируемых цен.</a:t>
            </a:r>
          </a:p>
          <a:p>
            <a:pPr algn="just">
              <a:lnSpc>
                <a:spcPct val="107000"/>
              </a:lnSpc>
              <a:spcAft>
                <a:spcPts val="800"/>
              </a:spcAft>
            </a:pPr>
            <a:r>
              <a:rPr lang="ru-RU" sz="1400" dirty="0" smtClean="0">
                <a:latin typeface="Times New Roman" panose="02020603050405020304" pitchFamily="18" charset="0"/>
                <a:ea typeface="Calibri" panose="020F0502020204030204" pitchFamily="34" charset="0"/>
                <a:cs typeface="Times New Roman" panose="02020603050405020304" pitchFamily="18" charset="0"/>
              </a:rPr>
              <a:t>     Также </a:t>
            </a:r>
            <a:r>
              <a:rPr lang="ru-RU" sz="1400" dirty="0">
                <a:latin typeface="Times New Roman" panose="02020603050405020304" pitchFamily="18" charset="0"/>
                <a:ea typeface="Calibri" panose="020F0502020204030204" pitchFamily="34" charset="0"/>
                <a:cs typeface="Times New Roman" panose="02020603050405020304" pitchFamily="18" charset="0"/>
              </a:rPr>
              <a:t>необходимо </a:t>
            </a:r>
            <a:r>
              <a:rPr lang="ru-RU" sz="1400" dirty="0" smtClean="0">
                <a:latin typeface="Times New Roman" panose="02020603050405020304" pitchFamily="18" charset="0"/>
                <a:ea typeface="Calibri" panose="020F0502020204030204" pitchFamily="34" charset="0"/>
                <a:cs typeface="Times New Roman" panose="02020603050405020304" pitchFamily="18" charset="0"/>
              </a:rPr>
              <a:t>отметить, </a:t>
            </a:r>
            <a:r>
              <a:rPr lang="ru-RU" sz="1400" dirty="0">
                <a:latin typeface="Times New Roman" panose="02020603050405020304" pitchFamily="18" charset="0"/>
                <a:ea typeface="Calibri" panose="020F0502020204030204" pitchFamily="34" charset="0"/>
                <a:cs typeface="Times New Roman" panose="02020603050405020304" pitchFamily="18" charset="0"/>
              </a:rPr>
              <a:t>что свободные нерегулируемые цены на электрическую энергию и мощность для каждого гарантирующего поставщика на каждый месяц рассчитывает коммерческий оператор (АО «АТС»). Эти данные публикуются на его сайте и являются базовыми для расчета оптовой составляющей (Средневзвешенная нерегулируемая цена на электрическую энергию (мощность), используемая для расчёта предельного уровня нерегулируемых цен для первой ценовой категории).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78747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flipH="1">
            <a:off x="1247209" y="91282"/>
            <a:ext cx="7872045" cy="574675"/>
          </a:xfrm>
          <a:prstGeom prst="rect">
            <a:avLst/>
          </a:prstGeom>
          <a:noFill/>
          <a:ln>
            <a:noFill/>
          </a:ln>
          <a:effectLst/>
        </p:spPr>
        <p:txBody>
          <a:bodyPr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ru-RU" sz="1600" b="1" dirty="0">
                <a:solidFill>
                  <a:srgbClr val="0049A2"/>
                </a:solidFill>
                <a:latin typeface="Arial" pitchFamily="34" charset="0"/>
                <a:cs typeface="Arial" pitchFamily="34" charset="0"/>
              </a:rPr>
              <a:t>ТП «Энергосбыт Бурятии» АО «Читаэнергосбыт» </a:t>
            </a:r>
          </a:p>
        </p:txBody>
      </p:sp>
      <p:pic>
        <p:nvPicPr>
          <p:cNvPr id="5" name="Рисунок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1147" y="0"/>
            <a:ext cx="928278" cy="757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Прямая соединительная линия 5"/>
          <p:cNvCxnSpPr/>
          <p:nvPr/>
        </p:nvCxnSpPr>
        <p:spPr>
          <a:xfrm>
            <a:off x="0" y="800102"/>
            <a:ext cx="12192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a:off x="0" y="761635"/>
            <a:ext cx="12192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flipV="1">
            <a:off x="0" y="6664325"/>
            <a:ext cx="12192000"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flipV="1">
            <a:off x="0" y="6707188"/>
            <a:ext cx="12192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Прямоугольник 1"/>
          <p:cNvSpPr/>
          <p:nvPr/>
        </p:nvSpPr>
        <p:spPr>
          <a:xfrm>
            <a:off x="1763688" y="892078"/>
            <a:ext cx="6336704" cy="369332"/>
          </a:xfrm>
          <a:prstGeom prst="rect">
            <a:avLst/>
          </a:prstGeom>
        </p:spPr>
        <p:txBody>
          <a:bodyPr wrap="square">
            <a:spAutoFit/>
          </a:bodyPr>
          <a:lstStyle/>
          <a:p>
            <a:pPr lvl="0" algn="ctr" fontAlgn="ctr"/>
            <a:r>
              <a:rPr lang="ru-RU" b="1" dirty="0">
                <a:solidFill>
                  <a:schemeClr val="tx2">
                    <a:lumMod val="75000"/>
                  </a:schemeClr>
                </a:solidFill>
                <a:latin typeface="Cambria" pitchFamily="18" charset="0"/>
              </a:rPr>
              <a:t>Структура цены для конечных потребителей</a:t>
            </a:r>
            <a:endParaRPr lang="ru-RU" b="1" dirty="0">
              <a:solidFill>
                <a:schemeClr val="tx2">
                  <a:lumMod val="75000"/>
                </a:schemeClr>
              </a:solidFill>
              <a:latin typeface="Cambria" pitchFamily="18" charset="0"/>
            </a:endParaRPr>
          </a:p>
        </p:txBody>
      </p:sp>
      <p:sp>
        <p:nvSpPr>
          <p:cNvPr id="3" name="Прямоугольник 2"/>
          <p:cNvSpPr/>
          <p:nvPr/>
        </p:nvSpPr>
        <p:spPr>
          <a:xfrm>
            <a:off x="467544" y="1282206"/>
            <a:ext cx="8280920" cy="4200765"/>
          </a:xfrm>
          <a:prstGeom prst="rect">
            <a:avLst/>
          </a:prstGeom>
        </p:spPr>
        <p:txBody>
          <a:bodyPr wrap="square">
            <a:spAutoFit/>
          </a:bodyPr>
          <a:lstStyle/>
          <a:p>
            <a:pPr algn="just">
              <a:lnSpc>
                <a:spcPct val="107000"/>
              </a:lnSpc>
              <a:spcAft>
                <a:spcPts val="800"/>
              </a:spcAft>
            </a:pPr>
            <a:r>
              <a:rPr lang="ru-RU" sz="1400" dirty="0" smtClean="0">
                <a:latin typeface="Times New Roman" panose="02020603050405020304" pitchFamily="18" charset="0"/>
                <a:ea typeface="Calibri" panose="020F0502020204030204" pitchFamily="34" charset="0"/>
                <a:cs typeface="Times New Roman" panose="02020603050405020304" pitchFamily="18" charset="0"/>
              </a:rPr>
              <a:t>     Рассмотрим </a:t>
            </a:r>
            <a:r>
              <a:rPr lang="ru-RU" sz="1400" dirty="0">
                <a:latin typeface="Times New Roman" panose="02020603050405020304" pitchFamily="18" charset="0"/>
                <a:ea typeface="Calibri" panose="020F0502020204030204" pitchFamily="34" charset="0"/>
                <a:cs typeface="Times New Roman" panose="02020603050405020304" pitchFamily="18" charset="0"/>
              </a:rPr>
              <a:t>составляющие </a:t>
            </a:r>
            <a:r>
              <a:rPr lang="ru-RU" sz="1400" dirty="0" smtClean="0">
                <a:latin typeface="Times New Roman" panose="02020603050405020304" pitchFamily="18" charset="0"/>
                <a:ea typeface="Calibri" panose="020F0502020204030204" pitchFamily="34" charset="0"/>
                <a:cs typeface="Times New Roman" panose="02020603050405020304" pitchFamily="18" charset="0"/>
              </a:rPr>
              <a:t>цены (тарифа) </a:t>
            </a:r>
            <a:r>
              <a:rPr lang="ru-RU" sz="1400" dirty="0">
                <a:latin typeface="Times New Roman" panose="02020603050405020304" pitchFamily="18" charset="0"/>
                <a:ea typeface="Calibri" panose="020F0502020204030204" pitchFamily="34" charset="0"/>
                <a:cs typeface="Times New Roman" panose="02020603050405020304" pitchFamily="18" charset="0"/>
              </a:rPr>
              <a:t>на примере Предельного  уровня нерегулируемой цены ВН для потребителей с максимальной мощностью </a:t>
            </a:r>
            <a:r>
              <a:rPr lang="ru-RU" sz="1400" dirty="0" err="1" smtClean="0">
                <a:latin typeface="Times New Roman" panose="02020603050405020304" pitchFamily="18" charset="0"/>
                <a:ea typeface="Calibri" panose="020F0502020204030204" pitchFamily="34" charset="0"/>
                <a:cs typeface="Times New Roman" panose="02020603050405020304" pitchFamily="18" charset="0"/>
              </a:rPr>
              <a:t>энергопринимающих</a:t>
            </a:r>
            <a:r>
              <a:rPr lang="ru-RU" sz="14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1400" dirty="0">
                <a:latin typeface="Times New Roman" panose="02020603050405020304" pitchFamily="18" charset="0"/>
                <a:ea typeface="Calibri" panose="020F0502020204030204" pitchFamily="34" charset="0"/>
                <a:cs typeface="Times New Roman" panose="02020603050405020304" pitchFamily="18" charset="0"/>
              </a:rPr>
              <a:t>устройств до 670 кВт, причем сравним тарифы в том числе и по соседним регионам.</a:t>
            </a:r>
          </a:p>
          <a:p>
            <a:pPr algn="just">
              <a:lnSpc>
                <a:spcPct val="107000"/>
              </a:lnSpc>
              <a:spcAft>
                <a:spcPts val="800"/>
              </a:spcAft>
            </a:pPr>
            <a:r>
              <a:rPr lang="ru-RU" sz="1400" dirty="0">
                <a:latin typeface="Times New Roman" panose="02020603050405020304" pitchFamily="18" charset="0"/>
                <a:ea typeface="Calibri" panose="020F0502020204030204" pitchFamily="34" charset="0"/>
                <a:cs typeface="Times New Roman" panose="02020603050405020304" pitchFamily="18" charset="0"/>
              </a:rPr>
              <a:t>Составляющих тариф величин всего четыре- это:</a:t>
            </a:r>
          </a:p>
          <a:p>
            <a:pPr marL="342900" lvl="0" indent="-342900" algn="just">
              <a:lnSpc>
                <a:spcPct val="107000"/>
              </a:lnSpc>
              <a:spcAft>
                <a:spcPts val="0"/>
              </a:spcAft>
              <a:buFont typeface="+mj-lt"/>
              <a:buAutoNum type="arabicPeriod"/>
            </a:pPr>
            <a:r>
              <a:rPr lang="ru-RU" sz="1400" dirty="0">
                <a:latin typeface="Times New Roman" panose="02020603050405020304" pitchFamily="18" charset="0"/>
                <a:ea typeface="Calibri" panose="020F0502020204030204" pitchFamily="34" charset="0"/>
                <a:cs typeface="Times New Roman" panose="02020603050405020304" pitchFamily="18" charset="0"/>
              </a:rPr>
              <a:t>Оптовая составляющая (Средневзвешенная нерегулируемая цена на электрическую энергию (мощность), используемая для расчета предельного уровня нерегулируемых цен для первой ценовой категории), т.е. это затраты АО «Читаэнергосбыт» понесенные им при покупке электрической энергии для обеспечения своих розничных потребителей.</a:t>
            </a:r>
          </a:p>
          <a:p>
            <a:pPr marL="342900" lvl="0" indent="-342900" algn="just">
              <a:lnSpc>
                <a:spcPct val="107000"/>
              </a:lnSpc>
              <a:spcAft>
                <a:spcPts val="0"/>
              </a:spcAft>
              <a:buFont typeface="+mj-lt"/>
              <a:buAutoNum type="arabicPeriod"/>
            </a:pPr>
            <a:r>
              <a:rPr lang="ru-RU" sz="1400" dirty="0">
                <a:latin typeface="Times New Roman" panose="02020603050405020304" pitchFamily="18" charset="0"/>
                <a:ea typeface="Calibri" panose="020F0502020204030204" pitchFamily="34" charset="0"/>
                <a:cs typeface="Times New Roman" panose="02020603050405020304" pitchFamily="18" charset="0"/>
              </a:rPr>
              <a:t>Сетевая составляющая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Одноставочный</a:t>
            </a:r>
            <a:r>
              <a:rPr lang="ru-RU" sz="1400" dirty="0">
                <a:latin typeface="Times New Roman" panose="02020603050405020304" pitchFamily="18" charset="0"/>
                <a:ea typeface="Calibri" panose="020F0502020204030204" pitchFamily="34" charset="0"/>
                <a:cs typeface="Times New Roman" panose="02020603050405020304" pitchFamily="18" charset="0"/>
              </a:rPr>
              <a:t> тариф ВН на услуги по передаче электрической энергии по прочим потребителям) т.е. это плата за услуги по транспортировке электрической энергии до потребителя. </a:t>
            </a:r>
          </a:p>
          <a:p>
            <a:pPr marL="342900" lvl="0" indent="-342900" algn="just">
              <a:lnSpc>
                <a:spcPct val="107000"/>
              </a:lnSpc>
              <a:spcAft>
                <a:spcPts val="0"/>
              </a:spcAft>
              <a:buFont typeface="+mj-lt"/>
              <a:buAutoNum type="arabicPeriod"/>
            </a:pPr>
            <a:r>
              <a:rPr lang="ru-RU" sz="1400" dirty="0">
                <a:latin typeface="Times New Roman" panose="02020603050405020304" pitchFamily="18" charset="0"/>
                <a:ea typeface="Calibri" panose="020F0502020204030204" pitchFamily="34" charset="0"/>
                <a:cs typeface="Times New Roman" panose="02020603050405020304" pitchFamily="18" charset="0"/>
              </a:rPr>
              <a:t>Инфраструктурная составляющая (Стоимость услуг, оказание которых является неотъемлемой частью поставки электрической энергии потребителю), т.е. это оплата услуг операторов рынка АО «АТС», АО «ЦФР», СО «ЕЭС» без которых расчеты на оптовом рынке были-бы невозможны.</a:t>
            </a:r>
          </a:p>
          <a:p>
            <a:pPr marL="342900" lvl="0" indent="-342900" algn="just">
              <a:lnSpc>
                <a:spcPct val="107000"/>
              </a:lnSpc>
              <a:spcAft>
                <a:spcPts val="800"/>
              </a:spcAft>
              <a:buFont typeface="+mj-lt"/>
              <a:buAutoNum type="arabicPeriod"/>
            </a:pPr>
            <a:r>
              <a:rPr lang="ru-RU" sz="1400" dirty="0">
                <a:latin typeface="Times New Roman" panose="02020603050405020304" pitchFamily="18" charset="0"/>
                <a:ea typeface="Calibri" panose="020F0502020204030204" pitchFamily="34" charset="0"/>
                <a:cs typeface="Times New Roman" panose="02020603050405020304" pitchFamily="18" charset="0"/>
              </a:rPr>
              <a:t>Сбытовая надбавка АО «Читаэнергосбыт» (Сбытовая надбавка гарантирующего поставщика для потребителей с максимальной мощностью до 670 кВт) т.е. это вознаграждение гарантирующего поставщика за его работу, проведение расчетов, выставление счетов, зарплата </a:t>
            </a:r>
            <a:r>
              <a:rPr lang="ru-RU" sz="1400" dirty="0" smtClean="0">
                <a:latin typeface="Times New Roman" panose="02020603050405020304" pitchFamily="18" charset="0"/>
                <a:ea typeface="Calibri" panose="020F0502020204030204" pitchFamily="34" charset="0"/>
                <a:cs typeface="Times New Roman" panose="02020603050405020304" pitchFamily="18" charset="0"/>
              </a:rPr>
              <a:t>сотрудникам.</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1560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flipH="1">
            <a:off x="1247209" y="91282"/>
            <a:ext cx="7872045" cy="574675"/>
          </a:xfrm>
          <a:prstGeom prst="rect">
            <a:avLst/>
          </a:prstGeom>
          <a:noFill/>
          <a:ln>
            <a:noFill/>
          </a:ln>
          <a:effectLst/>
        </p:spPr>
        <p:txBody>
          <a:bodyPr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ru-RU" sz="1600" b="1" dirty="0">
                <a:solidFill>
                  <a:srgbClr val="0049A2"/>
                </a:solidFill>
                <a:latin typeface="Arial" pitchFamily="34" charset="0"/>
                <a:cs typeface="Arial" pitchFamily="34" charset="0"/>
              </a:rPr>
              <a:t>ТП «Энергосбыт Бурятии» АО «Читаэнергосбыт» </a:t>
            </a:r>
          </a:p>
        </p:txBody>
      </p:sp>
      <p:pic>
        <p:nvPicPr>
          <p:cNvPr id="5" name="Рисунок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1147" y="0"/>
            <a:ext cx="928278" cy="757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Прямая соединительная линия 5"/>
          <p:cNvCxnSpPr/>
          <p:nvPr/>
        </p:nvCxnSpPr>
        <p:spPr>
          <a:xfrm>
            <a:off x="0" y="800102"/>
            <a:ext cx="12192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a:off x="0" y="761635"/>
            <a:ext cx="12192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flipV="1">
            <a:off x="0" y="6664325"/>
            <a:ext cx="12192000"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flipV="1">
            <a:off x="0" y="6707188"/>
            <a:ext cx="12192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graphicFrame>
        <p:nvGraphicFramePr>
          <p:cNvPr id="3" name="Таблица 2"/>
          <p:cNvGraphicFramePr>
            <a:graphicFrameLocks noGrp="1"/>
          </p:cNvGraphicFramePr>
          <p:nvPr>
            <p:extLst>
              <p:ext uri="{D42A27DB-BD31-4B8C-83A1-F6EECF244321}">
                <p14:modId xmlns:p14="http://schemas.microsoft.com/office/powerpoint/2010/main" val="1726973839"/>
              </p:ext>
            </p:extLst>
          </p:nvPr>
        </p:nvGraphicFramePr>
        <p:xfrm>
          <a:off x="181146" y="876570"/>
          <a:ext cx="8855348" cy="5720782"/>
        </p:xfrm>
        <a:graphic>
          <a:graphicData uri="http://schemas.openxmlformats.org/drawingml/2006/table">
            <a:tbl>
              <a:tblPr>
                <a:tableStyleId>{5C22544A-7EE6-4342-B048-85BDC9FD1C3A}</a:tableStyleId>
              </a:tblPr>
              <a:tblGrid>
                <a:gridCol w="553693">
                  <a:extLst>
                    <a:ext uri="{9D8B030D-6E8A-4147-A177-3AD203B41FA5}">
                      <a16:colId xmlns:a16="http://schemas.microsoft.com/office/drawing/2014/main" val="20000"/>
                    </a:ext>
                  </a:extLst>
                </a:gridCol>
                <a:gridCol w="553693">
                  <a:extLst>
                    <a:ext uri="{9D8B030D-6E8A-4147-A177-3AD203B41FA5}">
                      <a16:colId xmlns:a16="http://schemas.microsoft.com/office/drawing/2014/main" val="20001"/>
                    </a:ext>
                  </a:extLst>
                </a:gridCol>
                <a:gridCol w="553693">
                  <a:extLst>
                    <a:ext uri="{9D8B030D-6E8A-4147-A177-3AD203B41FA5}">
                      <a16:colId xmlns:a16="http://schemas.microsoft.com/office/drawing/2014/main" val="20002"/>
                    </a:ext>
                  </a:extLst>
                </a:gridCol>
                <a:gridCol w="553693">
                  <a:extLst>
                    <a:ext uri="{9D8B030D-6E8A-4147-A177-3AD203B41FA5}">
                      <a16:colId xmlns:a16="http://schemas.microsoft.com/office/drawing/2014/main" val="20003"/>
                    </a:ext>
                  </a:extLst>
                </a:gridCol>
                <a:gridCol w="553693">
                  <a:extLst>
                    <a:ext uri="{9D8B030D-6E8A-4147-A177-3AD203B41FA5}">
                      <a16:colId xmlns:a16="http://schemas.microsoft.com/office/drawing/2014/main" val="20004"/>
                    </a:ext>
                  </a:extLst>
                </a:gridCol>
                <a:gridCol w="553693">
                  <a:extLst>
                    <a:ext uri="{9D8B030D-6E8A-4147-A177-3AD203B41FA5}">
                      <a16:colId xmlns:a16="http://schemas.microsoft.com/office/drawing/2014/main" val="20005"/>
                    </a:ext>
                  </a:extLst>
                </a:gridCol>
                <a:gridCol w="553693">
                  <a:extLst>
                    <a:ext uri="{9D8B030D-6E8A-4147-A177-3AD203B41FA5}">
                      <a16:colId xmlns:a16="http://schemas.microsoft.com/office/drawing/2014/main" val="20006"/>
                    </a:ext>
                  </a:extLst>
                </a:gridCol>
                <a:gridCol w="553693">
                  <a:extLst>
                    <a:ext uri="{9D8B030D-6E8A-4147-A177-3AD203B41FA5}">
                      <a16:colId xmlns:a16="http://schemas.microsoft.com/office/drawing/2014/main" val="20007"/>
                    </a:ext>
                  </a:extLst>
                </a:gridCol>
                <a:gridCol w="553693">
                  <a:extLst>
                    <a:ext uri="{9D8B030D-6E8A-4147-A177-3AD203B41FA5}">
                      <a16:colId xmlns:a16="http://schemas.microsoft.com/office/drawing/2014/main" val="20008"/>
                    </a:ext>
                  </a:extLst>
                </a:gridCol>
                <a:gridCol w="553693">
                  <a:extLst>
                    <a:ext uri="{9D8B030D-6E8A-4147-A177-3AD203B41FA5}">
                      <a16:colId xmlns:a16="http://schemas.microsoft.com/office/drawing/2014/main" val="20009"/>
                    </a:ext>
                  </a:extLst>
                </a:gridCol>
                <a:gridCol w="553693">
                  <a:extLst>
                    <a:ext uri="{9D8B030D-6E8A-4147-A177-3AD203B41FA5}">
                      <a16:colId xmlns:a16="http://schemas.microsoft.com/office/drawing/2014/main" val="20010"/>
                    </a:ext>
                  </a:extLst>
                </a:gridCol>
                <a:gridCol w="553693">
                  <a:extLst>
                    <a:ext uri="{9D8B030D-6E8A-4147-A177-3AD203B41FA5}">
                      <a16:colId xmlns:a16="http://schemas.microsoft.com/office/drawing/2014/main" val="20011"/>
                    </a:ext>
                  </a:extLst>
                </a:gridCol>
                <a:gridCol w="553693">
                  <a:extLst>
                    <a:ext uri="{9D8B030D-6E8A-4147-A177-3AD203B41FA5}">
                      <a16:colId xmlns:a16="http://schemas.microsoft.com/office/drawing/2014/main" val="20012"/>
                    </a:ext>
                  </a:extLst>
                </a:gridCol>
                <a:gridCol w="553693">
                  <a:extLst>
                    <a:ext uri="{9D8B030D-6E8A-4147-A177-3AD203B41FA5}">
                      <a16:colId xmlns:a16="http://schemas.microsoft.com/office/drawing/2014/main" val="20013"/>
                    </a:ext>
                  </a:extLst>
                </a:gridCol>
                <a:gridCol w="553693">
                  <a:extLst>
                    <a:ext uri="{9D8B030D-6E8A-4147-A177-3AD203B41FA5}">
                      <a16:colId xmlns:a16="http://schemas.microsoft.com/office/drawing/2014/main" val="20014"/>
                    </a:ext>
                  </a:extLst>
                </a:gridCol>
                <a:gridCol w="549953">
                  <a:extLst>
                    <a:ext uri="{9D8B030D-6E8A-4147-A177-3AD203B41FA5}">
                      <a16:colId xmlns:a16="http://schemas.microsoft.com/office/drawing/2014/main" val="20015"/>
                    </a:ext>
                  </a:extLst>
                </a:gridCol>
              </a:tblGrid>
              <a:tr h="523432">
                <a:tc gridSpan="16">
                  <a:txBody>
                    <a:bodyPr/>
                    <a:lstStyle/>
                    <a:p>
                      <a:pPr algn="ctr" fontAlgn="ctr"/>
                      <a:r>
                        <a:rPr lang="ru-RU" sz="1400" b="1" u="none" strike="noStrike" dirty="0">
                          <a:effectLst/>
                        </a:rPr>
                        <a:t>Динамика и структура составляющих предельного уровня нерегулируемых цен ВН для потребителей с максимальной мощностью </a:t>
                      </a:r>
                      <a:r>
                        <a:rPr lang="ru-RU" sz="1400" b="1" u="none" strike="noStrike" dirty="0" err="1">
                          <a:effectLst/>
                        </a:rPr>
                        <a:t>энергопринимающих</a:t>
                      </a:r>
                      <a:r>
                        <a:rPr lang="ru-RU" sz="1400" b="1" u="none" strike="noStrike" dirty="0">
                          <a:effectLst/>
                        </a:rPr>
                        <a:t> устройств до 670 кВт по регионам РФ</a:t>
                      </a:r>
                      <a:endParaRPr lang="ru-RU" sz="1400" b="1" i="1" u="none" strike="noStrike" dirty="0">
                        <a:solidFill>
                          <a:srgbClr val="000000"/>
                        </a:solidFill>
                        <a:effectLst/>
                        <a:latin typeface="Times New Roman" panose="02020603050405020304" pitchFamily="18" charset="0"/>
                      </a:endParaRPr>
                    </a:p>
                  </a:txBody>
                  <a:tcPr marL="0" marR="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1232443">
                <a:tc rowSpan="2">
                  <a:txBody>
                    <a:bodyPr/>
                    <a:lstStyle/>
                    <a:p>
                      <a:pPr algn="ctr" fontAlgn="ctr"/>
                      <a:r>
                        <a:rPr lang="ru-RU" sz="900" u="none" strike="noStrike" dirty="0">
                          <a:effectLst/>
                        </a:rPr>
                        <a:t>Период</a:t>
                      </a:r>
                      <a:endParaRPr lang="ru-RU" sz="900" b="0" i="0" u="none" strike="noStrike" dirty="0">
                        <a:solidFill>
                          <a:srgbClr val="000000"/>
                        </a:solidFill>
                        <a:effectLst/>
                        <a:latin typeface="Times New Roman" panose="02020603050405020304" pitchFamily="18" charset="0"/>
                      </a:endParaRPr>
                    </a:p>
                  </a:txBody>
                  <a:tcPr marL="0" marR="0" marT="0" marB="0" anchor="ctr"/>
                </a:tc>
                <a:tc gridSpan="3">
                  <a:txBody>
                    <a:bodyPr/>
                    <a:lstStyle/>
                    <a:p>
                      <a:pPr algn="ctr" fontAlgn="ctr"/>
                      <a:r>
                        <a:rPr lang="ru-RU" sz="900" u="none" strike="noStrike" dirty="0">
                          <a:effectLst/>
                        </a:rPr>
                        <a:t>Средневзвешенная нерегулируемая цена на электрическую энергию (мощность), используемая для расчета предельного уровня нерегулируемых цен для первой ценовой категории, </a:t>
                      </a:r>
                      <a:r>
                        <a:rPr lang="ru-RU" sz="900" u="none" strike="noStrike" dirty="0" err="1">
                          <a:effectLst/>
                        </a:rPr>
                        <a:t>руб</a:t>
                      </a:r>
                      <a:r>
                        <a:rPr lang="ru-RU" sz="900" u="none" strike="noStrike" dirty="0">
                          <a:effectLst/>
                        </a:rPr>
                        <a:t>/кВт*ч без НДС </a:t>
                      </a:r>
                      <a:br>
                        <a:rPr lang="ru-RU" sz="900" u="none" strike="noStrike" dirty="0">
                          <a:effectLst/>
                        </a:rPr>
                      </a:br>
                      <a:r>
                        <a:rPr lang="ru-RU" sz="900" u="none" strike="noStrike" dirty="0">
                          <a:effectLst/>
                        </a:rPr>
                        <a:t>(ОПТОВАЯ СОСТАВЛЯЮЩАЯ)</a:t>
                      </a:r>
                      <a:endParaRPr lang="ru-RU" sz="900" b="0" i="0" u="none" strike="noStrike" dirty="0">
                        <a:solidFill>
                          <a:srgbClr val="000000"/>
                        </a:solidFill>
                        <a:effectLst/>
                        <a:latin typeface="Times New Roman" panose="02020603050405020304" pitchFamily="18" charset="0"/>
                      </a:endParaRPr>
                    </a:p>
                  </a:txBody>
                  <a:tcPr marL="0" marR="0" marT="0" marB="0" anchor="ctr"/>
                </a:tc>
                <a:tc hMerge="1">
                  <a:txBody>
                    <a:bodyPr/>
                    <a:lstStyle/>
                    <a:p>
                      <a:endParaRPr lang="ru-RU"/>
                    </a:p>
                  </a:txBody>
                  <a:tcPr/>
                </a:tc>
                <a:tc hMerge="1">
                  <a:txBody>
                    <a:bodyPr/>
                    <a:lstStyle/>
                    <a:p>
                      <a:endParaRPr lang="ru-RU"/>
                    </a:p>
                  </a:txBody>
                  <a:tcPr/>
                </a:tc>
                <a:tc gridSpan="3">
                  <a:txBody>
                    <a:bodyPr/>
                    <a:lstStyle/>
                    <a:p>
                      <a:pPr algn="ctr" fontAlgn="ctr"/>
                      <a:r>
                        <a:rPr lang="ru-RU" sz="900" u="none" strike="noStrike" dirty="0" err="1">
                          <a:effectLst/>
                        </a:rPr>
                        <a:t>Одноставочный</a:t>
                      </a:r>
                      <a:r>
                        <a:rPr lang="ru-RU" sz="900" u="none" strike="noStrike" dirty="0">
                          <a:effectLst/>
                        </a:rPr>
                        <a:t> тариф ВН на услуги по передаче электрической энергии по прочим потребителям, </a:t>
                      </a:r>
                      <a:r>
                        <a:rPr lang="ru-RU" sz="900" u="none" strike="noStrike" dirty="0" err="1">
                          <a:effectLst/>
                        </a:rPr>
                        <a:t>руб</a:t>
                      </a:r>
                      <a:r>
                        <a:rPr lang="ru-RU" sz="900" u="none" strike="noStrike" dirty="0">
                          <a:effectLst/>
                        </a:rPr>
                        <a:t>/кВт*ч без НДС </a:t>
                      </a:r>
                      <a:br>
                        <a:rPr lang="ru-RU" sz="900" u="none" strike="noStrike" dirty="0">
                          <a:effectLst/>
                        </a:rPr>
                      </a:br>
                      <a:r>
                        <a:rPr lang="ru-RU" sz="900" u="none" strike="noStrike" dirty="0">
                          <a:effectLst/>
                        </a:rPr>
                        <a:t>(СЕТЕВАЯ СОСТАВЛЯЮЩАЯ)</a:t>
                      </a:r>
                      <a:endParaRPr lang="ru-RU" sz="900" b="0" i="0" u="none" strike="noStrike" dirty="0">
                        <a:solidFill>
                          <a:srgbClr val="000000"/>
                        </a:solidFill>
                        <a:effectLst/>
                        <a:latin typeface="Times New Roman" panose="02020603050405020304" pitchFamily="18" charset="0"/>
                      </a:endParaRPr>
                    </a:p>
                  </a:txBody>
                  <a:tcPr marL="0" marR="0" marT="0" marB="0" anchor="ctr"/>
                </a:tc>
                <a:tc hMerge="1">
                  <a:txBody>
                    <a:bodyPr/>
                    <a:lstStyle/>
                    <a:p>
                      <a:endParaRPr lang="ru-RU"/>
                    </a:p>
                  </a:txBody>
                  <a:tcPr/>
                </a:tc>
                <a:tc hMerge="1">
                  <a:txBody>
                    <a:bodyPr/>
                    <a:lstStyle/>
                    <a:p>
                      <a:endParaRPr lang="ru-RU"/>
                    </a:p>
                  </a:txBody>
                  <a:tcPr/>
                </a:tc>
                <a:tc gridSpan="3">
                  <a:txBody>
                    <a:bodyPr/>
                    <a:lstStyle/>
                    <a:p>
                      <a:pPr algn="ctr" fontAlgn="ctr"/>
                      <a:r>
                        <a:rPr lang="ru-RU" sz="900" u="none" strike="noStrike" dirty="0">
                          <a:effectLst/>
                        </a:rPr>
                        <a:t>Стоимость услуг, оказание которых является неотъемлемой частью поставки электрической энергии потребителю </a:t>
                      </a:r>
                      <a:r>
                        <a:rPr lang="ru-RU" sz="900" u="none" strike="noStrike" dirty="0" err="1">
                          <a:effectLst/>
                        </a:rPr>
                        <a:t>руб</a:t>
                      </a:r>
                      <a:r>
                        <a:rPr lang="ru-RU" sz="900" u="none" strike="noStrike" dirty="0">
                          <a:effectLst/>
                        </a:rPr>
                        <a:t>/кВт*ч без НДС </a:t>
                      </a:r>
                      <a:br>
                        <a:rPr lang="ru-RU" sz="900" u="none" strike="noStrike" dirty="0">
                          <a:effectLst/>
                        </a:rPr>
                      </a:br>
                      <a:r>
                        <a:rPr lang="ru-RU" sz="900" u="none" strike="noStrike" dirty="0">
                          <a:effectLst/>
                        </a:rPr>
                        <a:t>(ИНФРАСТРУКТУРНАЯ СОСТАВЛЯЮЩАЯ)</a:t>
                      </a:r>
                      <a:endParaRPr lang="ru-RU" sz="900" b="0" i="0" u="none" strike="noStrike" dirty="0">
                        <a:solidFill>
                          <a:srgbClr val="000000"/>
                        </a:solidFill>
                        <a:effectLst/>
                        <a:latin typeface="Times New Roman" panose="02020603050405020304" pitchFamily="18" charset="0"/>
                      </a:endParaRPr>
                    </a:p>
                  </a:txBody>
                  <a:tcPr marL="0" marR="0" marT="0" marB="0" anchor="ctr"/>
                </a:tc>
                <a:tc hMerge="1">
                  <a:txBody>
                    <a:bodyPr/>
                    <a:lstStyle/>
                    <a:p>
                      <a:endParaRPr lang="ru-RU"/>
                    </a:p>
                  </a:txBody>
                  <a:tcPr/>
                </a:tc>
                <a:tc hMerge="1">
                  <a:txBody>
                    <a:bodyPr/>
                    <a:lstStyle/>
                    <a:p>
                      <a:endParaRPr lang="ru-RU"/>
                    </a:p>
                  </a:txBody>
                  <a:tcPr/>
                </a:tc>
                <a:tc gridSpan="3">
                  <a:txBody>
                    <a:bodyPr/>
                    <a:lstStyle/>
                    <a:p>
                      <a:pPr algn="ctr" fontAlgn="ctr"/>
                      <a:r>
                        <a:rPr lang="ru-RU" sz="900" u="none" strike="noStrike" dirty="0">
                          <a:effectLst/>
                        </a:rPr>
                        <a:t>Сбытовая надбавка гарантирующего поставщика для потребителей с максимальной мощностью до 670 кВт, руб./</a:t>
                      </a:r>
                      <a:r>
                        <a:rPr lang="ru-RU" sz="900" u="none" strike="noStrike" dirty="0" err="1">
                          <a:effectLst/>
                        </a:rPr>
                        <a:t>кВтч</a:t>
                      </a:r>
                      <a:r>
                        <a:rPr lang="ru-RU" sz="900" u="none" strike="noStrike" dirty="0">
                          <a:effectLst/>
                        </a:rPr>
                        <a:t> без НДС </a:t>
                      </a:r>
                      <a:br>
                        <a:rPr lang="ru-RU" sz="900" u="none" strike="noStrike" dirty="0">
                          <a:effectLst/>
                        </a:rPr>
                      </a:br>
                      <a:r>
                        <a:rPr lang="ru-RU" sz="900" u="none" strike="noStrike" dirty="0">
                          <a:effectLst/>
                        </a:rPr>
                        <a:t>(СБЫТОВАЯ СОСТАВЛЯЮЩАЯ)</a:t>
                      </a:r>
                      <a:endParaRPr lang="ru-RU" sz="900" b="0" i="0" u="none" strike="noStrike" dirty="0">
                        <a:solidFill>
                          <a:srgbClr val="000000"/>
                        </a:solidFill>
                        <a:effectLst/>
                        <a:latin typeface="Times New Roman" panose="02020603050405020304" pitchFamily="18" charset="0"/>
                      </a:endParaRPr>
                    </a:p>
                  </a:txBody>
                  <a:tcPr marL="0" marR="0" marT="0" marB="0" anchor="ctr"/>
                </a:tc>
                <a:tc hMerge="1">
                  <a:txBody>
                    <a:bodyPr/>
                    <a:lstStyle/>
                    <a:p>
                      <a:endParaRPr lang="ru-RU"/>
                    </a:p>
                  </a:txBody>
                  <a:tcPr/>
                </a:tc>
                <a:tc hMerge="1">
                  <a:txBody>
                    <a:bodyPr/>
                    <a:lstStyle/>
                    <a:p>
                      <a:endParaRPr lang="ru-RU"/>
                    </a:p>
                  </a:txBody>
                  <a:tcPr/>
                </a:tc>
                <a:tc gridSpan="3">
                  <a:txBody>
                    <a:bodyPr/>
                    <a:lstStyle/>
                    <a:p>
                      <a:pPr algn="ctr" fontAlgn="ctr"/>
                      <a:r>
                        <a:rPr lang="ru-RU" sz="900" u="none" strike="noStrike" dirty="0">
                          <a:effectLst/>
                        </a:rPr>
                        <a:t>Предельный  уровень нерегулируемой цены ВН для потребителей с максимальной мощностью </a:t>
                      </a:r>
                      <a:r>
                        <a:rPr lang="ru-RU" sz="900" u="none" strike="noStrike" dirty="0" err="1">
                          <a:effectLst/>
                        </a:rPr>
                        <a:t>энергопринимающих</a:t>
                      </a:r>
                      <a:r>
                        <a:rPr lang="ru-RU" sz="900" u="none" strike="noStrike" dirty="0">
                          <a:effectLst/>
                        </a:rPr>
                        <a:t> устройств до 670 кВт, руб./</a:t>
                      </a:r>
                      <a:r>
                        <a:rPr lang="ru-RU" sz="900" u="none" strike="noStrike" dirty="0" err="1">
                          <a:effectLst/>
                        </a:rPr>
                        <a:t>кВтч</a:t>
                      </a:r>
                      <a:r>
                        <a:rPr lang="ru-RU" sz="900" u="none" strike="noStrike" dirty="0">
                          <a:effectLst/>
                        </a:rPr>
                        <a:t> без НДС; </a:t>
                      </a:r>
                      <a:br>
                        <a:rPr lang="ru-RU" sz="900" u="none" strike="noStrike" dirty="0">
                          <a:effectLst/>
                        </a:rPr>
                      </a:br>
                      <a:r>
                        <a:rPr lang="ru-RU" sz="900" u="none" strike="noStrike" dirty="0">
                          <a:effectLst/>
                        </a:rPr>
                        <a:t>(ТАРИФ ДЛЯ ЮР ЛИЦ)</a:t>
                      </a:r>
                      <a:endParaRPr lang="ru-RU" sz="900" b="0" i="0" u="none" strike="noStrike" dirty="0">
                        <a:solidFill>
                          <a:srgbClr val="000000"/>
                        </a:solidFill>
                        <a:effectLst/>
                        <a:latin typeface="Times New Roman" panose="02020603050405020304" pitchFamily="18" charset="0"/>
                      </a:endParaRPr>
                    </a:p>
                  </a:txBody>
                  <a:tcPr marL="0" marR="0" marT="0"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1"/>
                  </a:ext>
                </a:extLst>
              </a:tr>
              <a:tr h="870453">
                <a:tc vMerge="1">
                  <a:txBody>
                    <a:bodyPr/>
                    <a:lstStyle/>
                    <a:p>
                      <a:endParaRPr lang="ru-RU"/>
                    </a:p>
                  </a:txBody>
                  <a:tcPr/>
                </a:tc>
                <a:tc>
                  <a:txBody>
                    <a:bodyPr/>
                    <a:lstStyle/>
                    <a:p>
                      <a:pPr algn="ctr" fontAlgn="ctr"/>
                      <a:r>
                        <a:rPr lang="ru-RU" sz="900" u="none" strike="noStrike">
                          <a:effectLst/>
                        </a:rPr>
                        <a:t> АО "Читаэнергосбыт" </a:t>
                      </a:r>
                      <a:br>
                        <a:rPr lang="ru-RU" sz="900" u="none" strike="noStrike">
                          <a:effectLst/>
                        </a:rPr>
                      </a:br>
                      <a:r>
                        <a:rPr lang="ru-RU" sz="900" u="none" strike="noStrike">
                          <a:effectLst/>
                        </a:rPr>
                        <a:t>Бурятия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АО "Читаэнергосбыт" </a:t>
                      </a:r>
                      <a:br>
                        <a:rPr lang="ru-RU" sz="900" u="none" strike="noStrike">
                          <a:effectLst/>
                        </a:rPr>
                      </a:br>
                      <a:r>
                        <a:rPr lang="ru-RU" sz="900" u="none" strike="noStrike">
                          <a:effectLst/>
                        </a:rPr>
                        <a:t>Заб. край</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ООО "Иркутская Энергосбытовая компания"</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АО "Читаэнергосбыт" Бурятия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АО "Читаэнергосбыт" </a:t>
                      </a:r>
                      <a:br>
                        <a:rPr lang="ru-RU" sz="900" u="none" strike="noStrike">
                          <a:effectLst/>
                        </a:rPr>
                      </a:br>
                      <a:r>
                        <a:rPr lang="ru-RU" sz="900" u="none" strike="noStrike">
                          <a:effectLst/>
                        </a:rPr>
                        <a:t>Заб. край</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ООО "Иркутская </a:t>
                      </a:r>
                      <a:r>
                        <a:rPr lang="ru-RU" sz="900" u="none" strike="noStrike" dirty="0" err="1">
                          <a:effectLst/>
                        </a:rPr>
                        <a:t>Энергосбытовая</a:t>
                      </a:r>
                      <a:r>
                        <a:rPr lang="ru-RU" sz="900" u="none" strike="noStrike" dirty="0">
                          <a:effectLst/>
                        </a:rPr>
                        <a:t> компания"</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АО "Читаэнергосбыт" Бурятия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АО "Читаэнергосбыт" </a:t>
                      </a:r>
                      <a:br>
                        <a:rPr lang="ru-RU" sz="900" u="none" strike="noStrike" dirty="0">
                          <a:effectLst/>
                        </a:rPr>
                      </a:br>
                      <a:r>
                        <a:rPr lang="ru-RU" sz="900" u="none" strike="noStrike" dirty="0" err="1">
                          <a:effectLst/>
                        </a:rPr>
                        <a:t>Заб</a:t>
                      </a:r>
                      <a:r>
                        <a:rPr lang="ru-RU" sz="900" u="none" strike="noStrike" dirty="0">
                          <a:effectLst/>
                        </a:rPr>
                        <a:t>. край</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ООО "Иркутская </a:t>
                      </a:r>
                      <a:r>
                        <a:rPr lang="ru-RU" sz="900" u="none" strike="noStrike" dirty="0" err="1">
                          <a:effectLst/>
                        </a:rPr>
                        <a:t>Энергосбытовая</a:t>
                      </a:r>
                      <a:r>
                        <a:rPr lang="ru-RU" sz="900" u="none" strike="noStrike" dirty="0">
                          <a:effectLst/>
                        </a:rPr>
                        <a:t> компания"</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АО "Читаэнергосбыт" Бурятия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АО "Читаэнергосбыт" </a:t>
                      </a:r>
                      <a:br>
                        <a:rPr lang="ru-RU" sz="900" u="none" strike="noStrike">
                          <a:effectLst/>
                        </a:rPr>
                      </a:br>
                      <a:r>
                        <a:rPr lang="ru-RU" sz="900" u="none" strike="noStrike">
                          <a:effectLst/>
                        </a:rPr>
                        <a:t>Заб. край</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ООО "Иркутская Энергосбытовая компания"</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АО "Читаэнергосбыт" Бурятия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АО "Читаэнергосбыт" </a:t>
                      </a:r>
                      <a:br>
                        <a:rPr lang="ru-RU" sz="900" u="none" strike="noStrike" dirty="0">
                          <a:effectLst/>
                        </a:rPr>
                      </a:br>
                      <a:r>
                        <a:rPr lang="ru-RU" sz="900" u="none" strike="noStrike" dirty="0" err="1">
                          <a:effectLst/>
                        </a:rPr>
                        <a:t>Заб</a:t>
                      </a:r>
                      <a:r>
                        <a:rPr lang="ru-RU" sz="900" u="none" strike="noStrike" dirty="0">
                          <a:effectLst/>
                        </a:rPr>
                        <a:t>. край</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ООО "Иркутская Энергосбытовая компания"</a:t>
                      </a:r>
                      <a:endParaRPr lang="ru-RU" sz="9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r h="273876">
                <a:tc>
                  <a:txBody>
                    <a:bodyPr/>
                    <a:lstStyle/>
                    <a:p>
                      <a:pPr algn="ctr" fontAlgn="ctr"/>
                      <a:r>
                        <a:rPr lang="ru-RU" sz="900" u="none" strike="noStrike" dirty="0">
                          <a:effectLst/>
                        </a:rPr>
                        <a:t>2016 год</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1,8704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1,9538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1,4888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1,3627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0,9994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0,3853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0,0031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0,0030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0,0031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0,2380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0,4054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0,1353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3,4742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3,3616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2,0124   </a:t>
                      </a:r>
                      <a:endParaRPr lang="ru-RU" sz="9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0003"/>
                  </a:ext>
                </a:extLst>
              </a:tr>
              <a:tr h="273876">
                <a:tc>
                  <a:txBody>
                    <a:bodyPr/>
                    <a:lstStyle/>
                    <a:p>
                      <a:pPr algn="ctr" fontAlgn="ctr"/>
                      <a:r>
                        <a:rPr lang="ru-RU" sz="900" u="none" strike="noStrike" dirty="0">
                          <a:effectLst/>
                        </a:rPr>
                        <a:t>2017 год</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1,4895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1,9027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1,5413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1,3994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0,9643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0,4261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0,0031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0,0031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0,0031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0,2457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0,3346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0,1641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3,1377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3,2047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2,1347   </a:t>
                      </a:r>
                      <a:endParaRPr lang="ru-RU" sz="9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0004"/>
                  </a:ext>
                </a:extLst>
              </a:tr>
              <a:tr h="273876">
                <a:tc>
                  <a:txBody>
                    <a:bodyPr/>
                    <a:lstStyle/>
                    <a:p>
                      <a:pPr algn="ctr" fontAlgn="ctr"/>
                      <a:r>
                        <a:rPr lang="ru-RU" sz="900" u="none" strike="noStrike" dirty="0">
                          <a:effectLst/>
                        </a:rPr>
                        <a:t>2018 год</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1,0811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1,9795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1,5582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1,5854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1,0876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0,4333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0,0028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0,0027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0,0028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0,2994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0,3356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0,1901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2,9687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3,4054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2,1844   </a:t>
                      </a:r>
                      <a:endParaRPr lang="ru-RU" sz="9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0005"/>
                  </a:ext>
                </a:extLst>
              </a:tr>
              <a:tr h="273876">
                <a:tc>
                  <a:txBody>
                    <a:bodyPr/>
                    <a:lstStyle/>
                    <a:p>
                      <a:pPr algn="ctr" fontAlgn="ctr"/>
                      <a:r>
                        <a:rPr lang="ru-RU" sz="900" u="none" strike="noStrike" dirty="0">
                          <a:effectLst/>
                        </a:rPr>
                        <a:t>2019 год</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1,1743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1,9732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1,5224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1,6646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1,1035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0,4420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0,0029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0,0027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0,0029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0,3637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0,3627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0,2791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3,2055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a:effectLst/>
                        </a:rPr>
                        <a:t>          3,4421   </a:t>
                      </a:r>
                      <a:endParaRPr lang="ru-RU" sz="9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2,2464   </a:t>
                      </a:r>
                      <a:endParaRPr lang="ru-RU" sz="900" b="0" i="0" u="none" strike="noStrike" dirty="0">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0006"/>
                  </a:ext>
                </a:extLst>
              </a:tr>
              <a:tr h="273876">
                <a:tc>
                  <a:txBody>
                    <a:bodyPr/>
                    <a:lstStyle/>
                    <a:p>
                      <a:pPr algn="ctr" fontAlgn="ctr"/>
                      <a:r>
                        <a:rPr lang="ru-RU" sz="900" u="none" strike="noStrike" dirty="0">
                          <a:effectLst/>
                        </a:rPr>
                        <a:t>2020 год</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1,2909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1,9013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1,5257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1,7137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1,1035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0,4447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0,0043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0,0043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0,0042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0,3501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0,3653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0,3154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3,3589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3,3744   </a:t>
                      </a:r>
                      <a:endParaRPr lang="ru-RU" sz="9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900" u="none" strike="noStrike" dirty="0">
                          <a:effectLst/>
                        </a:rPr>
                        <a:t>          2,2899   </a:t>
                      </a:r>
                      <a:endParaRPr lang="ru-RU" sz="900" b="0" i="0" u="none" strike="noStrike" dirty="0">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0007"/>
                  </a:ext>
                </a:extLst>
              </a:tr>
              <a:tr h="1720857">
                <a:tc gridSpan="16">
                  <a:txBody>
                    <a:bodyPr/>
                    <a:lstStyle/>
                    <a:p>
                      <a:pPr algn="l" fontAlgn="ctr"/>
                      <a:r>
                        <a:rPr lang="ru-RU" sz="800" u="none" strike="noStrike" dirty="0">
                          <a:effectLst/>
                        </a:rPr>
                        <a:t>        </a:t>
                      </a:r>
                      <a:r>
                        <a:rPr lang="ru-RU" sz="900" u="none" strike="noStrike" dirty="0">
                          <a:effectLst/>
                        </a:rPr>
                        <a:t>На основании вышеуказанных данных можно сделать следующий вывод:</a:t>
                      </a:r>
                      <a:br>
                        <a:rPr lang="ru-RU" sz="900" u="none" strike="noStrike" dirty="0">
                          <a:effectLst/>
                        </a:rPr>
                      </a:br>
                      <a:r>
                        <a:rPr lang="ru-RU" sz="900" u="none" strike="noStrike" dirty="0">
                          <a:effectLst/>
                        </a:rPr>
                        <a:t>Наиболее низкая цена покупки электроэнергии и мощности на оптовом рынке сложилась в Бурятии (В среднем по 2020 году: </a:t>
                      </a:r>
                      <a:r>
                        <a:rPr lang="ru-RU" sz="900" u="none" strike="noStrike" dirty="0" err="1">
                          <a:effectLst/>
                        </a:rPr>
                        <a:t>респ</a:t>
                      </a:r>
                      <a:r>
                        <a:rPr lang="ru-RU" sz="900" u="none" strike="noStrike" dirty="0">
                          <a:effectLst/>
                        </a:rPr>
                        <a:t>. Бурятия -1,29 </a:t>
                      </a:r>
                      <a:r>
                        <a:rPr lang="ru-RU" sz="900" u="none" strike="noStrike" dirty="0" err="1">
                          <a:effectLst/>
                        </a:rPr>
                        <a:t>руб</a:t>
                      </a:r>
                      <a:r>
                        <a:rPr lang="ru-RU" sz="900" u="none" strike="noStrike" dirty="0">
                          <a:effectLst/>
                        </a:rPr>
                        <a:t>/</a:t>
                      </a:r>
                      <a:r>
                        <a:rPr lang="ru-RU" sz="900" u="none" strike="noStrike" dirty="0" err="1">
                          <a:effectLst/>
                        </a:rPr>
                        <a:t>кВтч</a:t>
                      </a:r>
                      <a:r>
                        <a:rPr lang="ru-RU" sz="900" u="none" strike="noStrike" dirty="0">
                          <a:effectLst/>
                        </a:rPr>
                        <a:t>, </a:t>
                      </a:r>
                      <a:r>
                        <a:rPr lang="ru-RU" sz="900" u="none" strike="noStrike" dirty="0" err="1">
                          <a:effectLst/>
                        </a:rPr>
                        <a:t>Заб</a:t>
                      </a:r>
                      <a:r>
                        <a:rPr lang="ru-RU" sz="900" u="none" strike="noStrike" dirty="0">
                          <a:effectLst/>
                        </a:rPr>
                        <a:t>. край- 1,90 </a:t>
                      </a:r>
                      <a:r>
                        <a:rPr lang="ru-RU" sz="900" u="none" strike="noStrike" dirty="0" err="1">
                          <a:effectLst/>
                        </a:rPr>
                        <a:t>руб</a:t>
                      </a:r>
                      <a:r>
                        <a:rPr lang="ru-RU" sz="900" u="none" strike="noStrike" dirty="0">
                          <a:effectLst/>
                        </a:rPr>
                        <a:t>/</a:t>
                      </a:r>
                      <a:r>
                        <a:rPr lang="ru-RU" sz="900" u="none" strike="noStrike" dirty="0" err="1">
                          <a:effectLst/>
                        </a:rPr>
                        <a:t>кВтч</a:t>
                      </a:r>
                      <a:r>
                        <a:rPr lang="ru-RU" sz="900" u="none" strike="noStrike" dirty="0">
                          <a:effectLst/>
                        </a:rPr>
                        <a:t>, </a:t>
                      </a:r>
                      <a:r>
                        <a:rPr lang="ru-RU" sz="900" u="none" strike="noStrike" dirty="0" err="1">
                          <a:effectLst/>
                        </a:rPr>
                        <a:t>Ирк</a:t>
                      </a:r>
                      <a:r>
                        <a:rPr lang="ru-RU" sz="900" u="none" strike="noStrike" dirty="0">
                          <a:effectLst/>
                        </a:rPr>
                        <a:t>. область -1,52 </a:t>
                      </a:r>
                      <a:r>
                        <a:rPr lang="ru-RU" sz="900" u="none" strike="noStrike" dirty="0" err="1">
                          <a:effectLst/>
                        </a:rPr>
                        <a:t>руб</a:t>
                      </a:r>
                      <a:r>
                        <a:rPr lang="ru-RU" sz="900" u="none" strike="noStrike" dirty="0">
                          <a:effectLst/>
                        </a:rPr>
                        <a:t>/</a:t>
                      </a:r>
                      <a:r>
                        <a:rPr lang="ru-RU" sz="900" u="none" strike="noStrike" dirty="0" err="1">
                          <a:effectLst/>
                        </a:rPr>
                        <a:t>кВтч</a:t>
                      </a:r>
                      <a:r>
                        <a:rPr lang="ru-RU" sz="900" u="none" strike="noStrike" dirty="0">
                          <a:effectLst/>
                        </a:rPr>
                        <a:t>), связано это прежде всего с тем, что начиная с сентября 2017 года Бурятия включена в перечень зон с особенностями функционирования оптовых и розничных рынков  (постановление Правительства Российской Федерации от 17 июля 2017 года N 842), что позволяет приобретать электроэнергию и мощность по регулируемым ценам. </a:t>
                      </a:r>
                      <a:br>
                        <a:rPr lang="ru-RU" sz="900" u="none" strike="noStrike" dirty="0">
                          <a:effectLst/>
                        </a:rPr>
                      </a:br>
                      <a:r>
                        <a:rPr lang="ru-RU" sz="900" u="none" strike="noStrike" dirty="0">
                          <a:effectLst/>
                        </a:rPr>
                        <a:t>        Однако необходимо отметить, что несмотря на самые низкие тарифы покупки на оптовом рынке, в целом предельный  уровень нерегулируемой цены ВН для потребителей с максимальной мощностью </a:t>
                      </a:r>
                      <a:r>
                        <a:rPr lang="ru-RU" sz="900" u="none" strike="noStrike" dirty="0" err="1">
                          <a:effectLst/>
                        </a:rPr>
                        <a:t>энергопринимающих</a:t>
                      </a:r>
                      <a:r>
                        <a:rPr lang="ru-RU" sz="900" u="none" strike="noStrike" dirty="0">
                          <a:effectLst/>
                        </a:rPr>
                        <a:t> устройств до 670 кВт является одним из самых высоких по трем регионам (В среднем по 2020 году: </a:t>
                      </a:r>
                      <a:r>
                        <a:rPr lang="ru-RU" sz="900" u="none" strike="noStrike" dirty="0" err="1">
                          <a:effectLst/>
                        </a:rPr>
                        <a:t>респ</a:t>
                      </a:r>
                      <a:r>
                        <a:rPr lang="ru-RU" sz="900" u="none" strike="noStrike" dirty="0">
                          <a:effectLst/>
                        </a:rPr>
                        <a:t>. Бурятия- 3,35 </a:t>
                      </a:r>
                      <a:r>
                        <a:rPr lang="ru-RU" sz="900" u="none" strike="noStrike" dirty="0" err="1">
                          <a:effectLst/>
                        </a:rPr>
                        <a:t>руб</a:t>
                      </a:r>
                      <a:r>
                        <a:rPr lang="ru-RU" sz="900" u="none" strike="noStrike" dirty="0">
                          <a:effectLst/>
                        </a:rPr>
                        <a:t>/</a:t>
                      </a:r>
                      <a:r>
                        <a:rPr lang="ru-RU" sz="900" u="none" strike="noStrike" dirty="0" err="1">
                          <a:effectLst/>
                        </a:rPr>
                        <a:t>кВтч</a:t>
                      </a:r>
                      <a:r>
                        <a:rPr lang="ru-RU" sz="900" u="none" strike="noStrike" dirty="0">
                          <a:effectLst/>
                        </a:rPr>
                        <a:t>, </a:t>
                      </a:r>
                      <a:r>
                        <a:rPr lang="ru-RU" sz="900" u="none" strike="noStrike" dirty="0" err="1">
                          <a:effectLst/>
                        </a:rPr>
                        <a:t>Заб</a:t>
                      </a:r>
                      <a:r>
                        <a:rPr lang="ru-RU" sz="900" u="none" strike="noStrike" dirty="0">
                          <a:effectLst/>
                        </a:rPr>
                        <a:t>. край- 3,37 </a:t>
                      </a:r>
                      <a:r>
                        <a:rPr lang="ru-RU" sz="900" u="none" strike="noStrike" dirty="0" err="1">
                          <a:effectLst/>
                        </a:rPr>
                        <a:t>руб</a:t>
                      </a:r>
                      <a:r>
                        <a:rPr lang="ru-RU" sz="900" u="none" strike="noStrike" dirty="0">
                          <a:effectLst/>
                        </a:rPr>
                        <a:t>/</a:t>
                      </a:r>
                      <a:r>
                        <a:rPr lang="ru-RU" sz="900" u="none" strike="noStrike" dirty="0" err="1">
                          <a:effectLst/>
                        </a:rPr>
                        <a:t>кВтч</a:t>
                      </a:r>
                      <a:r>
                        <a:rPr lang="ru-RU" sz="900" u="none" strike="noStrike" dirty="0">
                          <a:effectLst/>
                        </a:rPr>
                        <a:t>, </a:t>
                      </a:r>
                      <a:r>
                        <a:rPr lang="ru-RU" sz="900" u="none" strike="noStrike" dirty="0" err="1">
                          <a:effectLst/>
                        </a:rPr>
                        <a:t>Ирк</a:t>
                      </a:r>
                      <a:r>
                        <a:rPr lang="ru-RU" sz="900" u="none" strike="noStrike" dirty="0">
                          <a:effectLst/>
                        </a:rPr>
                        <a:t>. область -2,28 </a:t>
                      </a:r>
                      <a:r>
                        <a:rPr lang="ru-RU" sz="900" u="none" strike="noStrike" dirty="0" err="1">
                          <a:effectLst/>
                        </a:rPr>
                        <a:t>руб</a:t>
                      </a:r>
                      <a:r>
                        <a:rPr lang="ru-RU" sz="900" u="none" strike="noStrike" dirty="0">
                          <a:effectLst/>
                        </a:rPr>
                        <a:t>/</a:t>
                      </a:r>
                      <a:r>
                        <a:rPr lang="ru-RU" sz="900" u="none" strike="noStrike" dirty="0" err="1">
                          <a:effectLst/>
                        </a:rPr>
                        <a:t>кВтч</a:t>
                      </a:r>
                      <a:r>
                        <a:rPr lang="ru-RU" sz="900" u="none" strike="noStrike" dirty="0">
                          <a:effectLst/>
                        </a:rPr>
                        <a:t>). Причиной этого является высокий тариф на услуги по передаче (В среднем по 2020 году: </a:t>
                      </a:r>
                      <a:r>
                        <a:rPr lang="ru-RU" sz="900" u="none" strike="noStrike" dirty="0" err="1">
                          <a:effectLst/>
                        </a:rPr>
                        <a:t>респ</a:t>
                      </a:r>
                      <a:r>
                        <a:rPr lang="ru-RU" sz="900" u="none" strike="noStrike" dirty="0">
                          <a:effectLst/>
                        </a:rPr>
                        <a:t>. Бурятия- 1,71 </a:t>
                      </a:r>
                      <a:r>
                        <a:rPr lang="ru-RU" sz="900" u="none" strike="noStrike" dirty="0" err="1">
                          <a:effectLst/>
                        </a:rPr>
                        <a:t>руб</a:t>
                      </a:r>
                      <a:r>
                        <a:rPr lang="ru-RU" sz="900" u="none" strike="noStrike" dirty="0">
                          <a:effectLst/>
                        </a:rPr>
                        <a:t>/</a:t>
                      </a:r>
                      <a:r>
                        <a:rPr lang="ru-RU" sz="900" u="none" strike="noStrike" dirty="0" err="1">
                          <a:effectLst/>
                        </a:rPr>
                        <a:t>кВтч</a:t>
                      </a:r>
                      <a:r>
                        <a:rPr lang="ru-RU" sz="900" u="none" strike="noStrike" dirty="0">
                          <a:effectLst/>
                        </a:rPr>
                        <a:t>, </a:t>
                      </a:r>
                      <a:r>
                        <a:rPr lang="ru-RU" sz="900" u="none" strike="noStrike" dirty="0" err="1">
                          <a:effectLst/>
                        </a:rPr>
                        <a:t>Заб</a:t>
                      </a:r>
                      <a:r>
                        <a:rPr lang="ru-RU" sz="900" u="none" strike="noStrike" dirty="0">
                          <a:effectLst/>
                        </a:rPr>
                        <a:t>. край- 1,10 </a:t>
                      </a:r>
                      <a:r>
                        <a:rPr lang="ru-RU" sz="900" u="none" strike="noStrike" dirty="0" err="1">
                          <a:effectLst/>
                        </a:rPr>
                        <a:t>руб</a:t>
                      </a:r>
                      <a:r>
                        <a:rPr lang="ru-RU" sz="900" u="none" strike="noStrike" dirty="0">
                          <a:effectLst/>
                        </a:rPr>
                        <a:t>/</a:t>
                      </a:r>
                      <a:r>
                        <a:rPr lang="ru-RU" sz="900" u="none" strike="noStrike" dirty="0" err="1">
                          <a:effectLst/>
                        </a:rPr>
                        <a:t>кВтч</a:t>
                      </a:r>
                      <a:r>
                        <a:rPr lang="ru-RU" sz="900" u="none" strike="noStrike" dirty="0">
                          <a:effectLst/>
                        </a:rPr>
                        <a:t>, </a:t>
                      </a:r>
                      <a:r>
                        <a:rPr lang="ru-RU" sz="900" u="none" strike="noStrike" dirty="0" err="1">
                          <a:effectLst/>
                        </a:rPr>
                        <a:t>Ирк</a:t>
                      </a:r>
                      <a:r>
                        <a:rPr lang="ru-RU" sz="900" u="none" strike="noStrike" dirty="0">
                          <a:effectLst/>
                        </a:rPr>
                        <a:t>. область -0,44 </a:t>
                      </a:r>
                      <a:r>
                        <a:rPr lang="ru-RU" sz="900" u="none" strike="noStrike" dirty="0" err="1">
                          <a:effectLst/>
                        </a:rPr>
                        <a:t>руб</a:t>
                      </a:r>
                      <a:r>
                        <a:rPr lang="ru-RU" sz="900" u="none" strike="noStrike" dirty="0">
                          <a:effectLst/>
                        </a:rPr>
                        <a:t>/</a:t>
                      </a:r>
                      <a:r>
                        <a:rPr lang="ru-RU" sz="900" u="none" strike="noStrike" dirty="0" err="1">
                          <a:effectLst/>
                        </a:rPr>
                        <a:t>кВтч</a:t>
                      </a:r>
                      <a:r>
                        <a:rPr lang="ru-RU" sz="900" u="none" strike="noStrike" dirty="0">
                          <a:effectLst/>
                        </a:rPr>
                        <a:t>)</a:t>
                      </a:r>
                      <a:br>
                        <a:rPr lang="ru-RU" sz="900" u="none" strike="noStrike" dirty="0">
                          <a:effectLst/>
                        </a:rPr>
                      </a:br>
                      <a:r>
                        <a:rPr lang="ru-RU" sz="900" u="none" strike="noStrike" dirty="0">
                          <a:effectLst/>
                        </a:rPr>
                        <a:t>        Таким образом доля сетевой составляющей в предельном  уровне нерегулируемой цены ВН для потребителей с максимальной мощностью </a:t>
                      </a:r>
                      <a:r>
                        <a:rPr lang="ru-RU" sz="900" u="none" strike="noStrike" dirty="0" err="1">
                          <a:effectLst/>
                        </a:rPr>
                        <a:t>энергопринимающих</a:t>
                      </a:r>
                      <a:r>
                        <a:rPr lang="ru-RU" sz="900" u="none" strike="noStrike" dirty="0">
                          <a:effectLst/>
                        </a:rPr>
                        <a:t> устройств до 670 кВт в среднем по 2020 году по </a:t>
                      </a:r>
                      <a:r>
                        <a:rPr lang="ru-RU" sz="900" u="none" strike="noStrike" dirty="0" err="1">
                          <a:effectLst/>
                        </a:rPr>
                        <a:t>респ</a:t>
                      </a:r>
                      <a:r>
                        <a:rPr lang="ru-RU" sz="900" u="none" strike="noStrike" dirty="0">
                          <a:effectLst/>
                        </a:rPr>
                        <a:t>. Бурятия равна 51%, по </a:t>
                      </a:r>
                      <a:r>
                        <a:rPr lang="ru-RU" sz="900" u="none" strike="noStrike" dirty="0" err="1">
                          <a:effectLst/>
                        </a:rPr>
                        <a:t>Заб</a:t>
                      </a:r>
                      <a:r>
                        <a:rPr lang="ru-RU" sz="900" u="none" strike="noStrike" dirty="0">
                          <a:effectLst/>
                        </a:rPr>
                        <a:t>. краю 33%, а по </a:t>
                      </a:r>
                      <a:r>
                        <a:rPr lang="ru-RU" sz="900" u="none" strike="noStrike" dirty="0" err="1">
                          <a:effectLst/>
                        </a:rPr>
                        <a:t>Ирк</a:t>
                      </a:r>
                      <a:r>
                        <a:rPr lang="ru-RU" sz="900" u="none" strike="noStrike" dirty="0">
                          <a:effectLst/>
                        </a:rPr>
                        <a:t>. области 19%</a:t>
                      </a:r>
                      <a:br>
                        <a:rPr lang="ru-RU" sz="900" u="none" strike="noStrike" dirty="0">
                          <a:effectLst/>
                        </a:rPr>
                      </a:br>
                      <a:endParaRPr lang="ru-RU" sz="900" b="0" i="0" u="none" strike="noStrike" dirty="0">
                        <a:solidFill>
                          <a:srgbClr val="000000"/>
                        </a:solidFill>
                        <a:effectLst/>
                        <a:latin typeface="Times New Roman" panose="02020603050405020304" pitchFamily="18" charset="0"/>
                      </a:endParaRPr>
                    </a:p>
                  </a:txBody>
                  <a:tcPr marL="0" marR="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3896222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flipH="1">
            <a:off x="1247209" y="91282"/>
            <a:ext cx="7872045" cy="574675"/>
          </a:xfrm>
          <a:prstGeom prst="rect">
            <a:avLst/>
          </a:prstGeom>
          <a:noFill/>
          <a:ln>
            <a:noFill/>
          </a:ln>
          <a:effectLst/>
        </p:spPr>
        <p:txBody>
          <a:bodyPr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ru-RU" sz="1600" b="1" dirty="0">
                <a:solidFill>
                  <a:srgbClr val="0049A2"/>
                </a:solidFill>
                <a:latin typeface="Arial" pitchFamily="34" charset="0"/>
                <a:cs typeface="Arial" pitchFamily="34" charset="0"/>
              </a:rPr>
              <a:t>ТП «Энергосбыт Бурятии» АО «Читаэнергосбыт» </a:t>
            </a:r>
          </a:p>
        </p:txBody>
      </p:sp>
      <p:pic>
        <p:nvPicPr>
          <p:cNvPr id="5" name="Рисунок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1147" y="0"/>
            <a:ext cx="928278" cy="757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Прямая соединительная линия 5"/>
          <p:cNvCxnSpPr/>
          <p:nvPr/>
        </p:nvCxnSpPr>
        <p:spPr>
          <a:xfrm>
            <a:off x="0" y="800102"/>
            <a:ext cx="12192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a:off x="0" y="761635"/>
            <a:ext cx="12192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flipV="1">
            <a:off x="0" y="6664325"/>
            <a:ext cx="12192000"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flipV="1">
            <a:off x="0" y="6707188"/>
            <a:ext cx="12192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graphicFrame>
        <p:nvGraphicFramePr>
          <p:cNvPr id="10" name="Диаграмма 9"/>
          <p:cNvGraphicFramePr>
            <a:graphicFrameLocks/>
          </p:cNvGraphicFramePr>
          <p:nvPr>
            <p:extLst>
              <p:ext uri="{D42A27DB-BD31-4B8C-83A1-F6EECF244321}">
                <p14:modId xmlns:p14="http://schemas.microsoft.com/office/powerpoint/2010/main" val="1541321120"/>
              </p:ext>
            </p:extLst>
          </p:nvPr>
        </p:nvGraphicFramePr>
        <p:xfrm>
          <a:off x="181147" y="800102"/>
          <a:ext cx="8639325" cy="19808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Диаграмма 10"/>
          <p:cNvGraphicFramePr>
            <a:graphicFrameLocks/>
          </p:cNvGraphicFramePr>
          <p:nvPr>
            <p:extLst>
              <p:ext uri="{D42A27DB-BD31-4B8C-83A1-F6EECF244321}">
                <p14:modId xmlns:p14="http://schemas.microsoft.com/office/powerpoint/2010/main" val="4122358925"/>
              </p:ext>
            </p:extLst>
          </p:nvPr>
        </p:nvGraphicFramePr>
        <p:xfrm>
          <a:off x="107505" y="2636912"/>
          <a:ext cx="8712968" cy="201622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Диаграмма 12"/>
          <p:cNvGraphicFramePr>
            <a:graphicFrameLocks/>
          </p:cNvGraphicFramePr>
          <p:nvPr>
            <p:extLst>
              <p:ext uri="{D42A27DB-BD31-4B8C-83A1-F6EECF244321}">
                <p14:modId xmlns:p14="http://schemas.microsoft.com/office/powerpoint/2010/main" val="4153063669"/>
              </p:ext>
            </p:extLst>
          </p:nvPr>
        </p:nvGraphicFramePr>
        <p:xfrm>
          <a:off x="107504" y="4725144"/>
          <a:ext cx="8784976" cy="192971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866830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flipH="1">
            <a:off x="1247209" y="91282"/>
            <a:ext cx="7872045" cy="574675"/>
          </a:xfrm>
          <a:prstGeom prst="rect">
            <a:avLst/>
          </a:prstGeom>
          <a:noFill/>
          <a:ln>
            <a:noFill/>
          </a:ln>
          <a:effectLst/>
        </p:spPr>
        <p:txBody>
          <a:bodyPr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ru-RU" sz="1600" b="1" dirty="0">
                <a:solidFill>
                  <a:srgbClr val="0049A2"/>
                </a:solidFill>
                <a:latin typeface="Arial" pitchFamily="34" charset="0"/>
                <a:cs typeface="Arial" pitchFamily="34" charset="0"/>
              </a:rPr>
              <a:t>ТП «Энергосбыт Бурятии» АО «Читаэнергосбыт» </a:t>
            </a:r>
          </a:p>
        </p:txBody>
      </p:sp>
      <p:pic>
        <p:nvPicPr>
          <p:cNvPr id="5" name="Рисунок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1147" y="0"/>
            <a:ext cx="928278" cy="757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Прямая соединительная линия 5"/>
          <p:cNvCxnSpPr/>
          <p:nvPr/>
        </p:nvCxnSpPr>
        <p:spPr>
          <a:xfrm>
            <a:off x="0" y="800102"/>
            <a:ext cx="12192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a:off x="0" y="761635"/>
            <a:ext cx="12192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flipV="1">
            <a:off x="0" y="6664325"/>
            <a:ext cx="12192000"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flipV="1">
            <a:off x="0" y="6707188"/>
            <a:ext cx="12192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10" name="Прямоугольник 9"/>
          <p:cNvSpPr/>
          <p:nvPr/>
        </p:nvSpPr>
        <p:spPr>
          <a:xfrm>
            <a:off x="1115616" y="3216271"/>
            <a:ext cx="7272808" cy="553998"/>
          </a:xfrm>
          <a:prstGeom prst="rect">
            <a:avLst/>
          </a:prstGeom>
        </p:spPr>
        <p:txBody>
          <a:bodyPr wrap="square">
            <a:spAutoFit/>
          </a:bodyPr>
          <a:lstStyle/>
          <a:p>
            <a:pPr algn="ctr"/>
            <a:r>
              <a:rPr lang="ru-RU" sz="3000" b="1" dirty="0" smtClean="0">
                <a:solidFill>
                  <a:srgbClr val="002060"/>
                </a:solidFill>
                <a:latin typeface="Cambria" pitchFamily="18" charset="0"/>
              </a:rPr>
              <a:t>Спасибо за внимание! </a:t>
            </a:r>
            <a:endParaRPr lang="ru-RU" sz="3000" dirty="0">
              <a:solidFill>
                <a:srgbClr val="002060"/>
              </a:solidFill>
            </a:endParaRPr>
          </a:p>
        </p:txBody>
      </p:sp>
    </p:spTree>
    <p:extLst>
      <p:ext uri="{BB962C8B-B14F-4D97-AF65-F5344CB8AC3E}">
        <p14:creationId xmlns:p14="http://schemas.microsoft.com/office/powerpoint/2010/main" val="491217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3532</TotalTime>
  <Words>901</Words>
  <Application>Microsoft Office PowerPoint</Application>
  <PresentationFormat>Экран (4:3)</PresentationFormat>
  <Paragraphs>129</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Arial</vt:lpstr>
      <vt:lpstr>Calibri</vt:lpstr>
      <vt:lpstr>Cambria</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Zaguzina</dc:creator>
  <cp:lastModifiedBy>IAN</cp:lastModifiedBy>
  <cp:revision>355</cp:revision>
  <cp:lastPrinted>2021-04-14T06:21:34Z</cp:lastPrinted>
  <dcterms:created xsi:type="dcterms:W3CDTF">2018-05-17T01:20:14Z</dcterms:created>
  <dcterms:modified xsi:type="dcterms:W3CDTF">2021-06-10T01:40:08Z</dcterms:modified>
</cp:coreProperties>
</file>