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0"/>
  </p:notesMasterIdLst>
  <p:sldIdLst>
    <p:sldId id="257" r:id="rId2"/>
    <p:sldId id="266" r:id="rId3"/>
    <p:sldId id="267" r:id="rId4"/>
    <p:sldId id="260" r:id="rId5"/>
    <p:sldId id="278" r:id="rId6"/>
    <p:sldId id="279" r:id="rId7"/>
    <p:sldId id="280" r:id="rId8"/>
    <p:sldId id="28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>
        <p:scale>
          <a:sx n="78" d="100"/>
          <a:sy n="78" d="100"/>
        </p:scale>
        <p:origin x="-48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63;&#1069;&#1057;\&#1060;&#1072;&#1082;&#1090;%20&#1101;&#1083;&#1077;&#1082;&#1090;&#1088;&#1086;&#1087;&#1086;&#1090;&#1088;&#1077;&#1073;&#1083;&#1077;&#1085;&#1080;&#1103;%20&#1089;%2012%20&#1087;&#1086;%20%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90321076199614E-2"/>
          <c:y val="2.3154330908205841E-2"/>
          <c:w val="0.8509446570936211"/>
          <c:h val="0.91810313157767598"/>
        </c:manualLayout>
      </c:layout>
      <c:lineChart>
        <c:grouping val="standard"/>
        <c:varyColors val="0"/>
        <c:ser>
          <c:idx val="0"/>
          <c:order val="0"/>
          <c:tx>
            <c:strRef>
              <c:f>'[Факт электропотребления с 12 по  17.xlsx]Лист1'!$B$2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17.xlsx]Лист1'!$B$3:$B$14</c:f>
              <c:numCache>
                <c:formatCode>#,##0</c:formatCode>
                <c:ptCount val="12"/>
                <c:pt idx="0">
                  <c:v>501606.68800000002</c:v>
                </c:pt>
                <c:pt idx="1">
                  <c:v>460955.761</c:v>
                </c:pt>
                <c:pt idx="2">
                  <c:v>432973.59700000001</c:v>
                </c:pt>
                <c:pt idx="3">
                  <c:v>360296.79399999999</c:v>
                </c:pt>
                <c:pt idx="4">
                  <c:v>324081.34600000002</c:v>
                </c:pt>
                <c:pt idx="5">
                  <c:v>272629.766</c:v>
                </c:pt>
                <c:pt idx="6">
                  <c:v>266271.83</c:v>
                </c:pt>
                <c:pt idx="7">
                  <c:v>284508.57900000003</c:v>
                </c:pt>
                <c:pt idx="8">
                  <c:v>291154.32699999999</c:v>
                </c:pt>
                <c:pt idx="9">
                  <c:v>370515.61099999998</c:v>
                </c:pt>
                <c:pt idx="10">
                  <c:v>429040.51400000002</c:v>
                </c:pt>
                <c:pt idx="11">
                  <c:v>515588.50400000002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'[Факт электропотребления с 12 по  17.xlsx]Лист1'!$C$2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17.xlsx]Лист1'!$C$3:$C$14</c:f>
              <c:numCache>
                <c:formatCode>#,##0</c:formatCode>
                <c:ptCount val="12"/>
                <c:pt idx="0">
                  <c:v>415367.20899999997</c:v>
                </c:pt>
                <c:pt idx="1">
                  <c:v>360217.91499999998</c:v>
                </c:pt>
                <c:pt idx="2">
                  <c:v>344655.57500000001</c:v>
                </c:pt>
                <c:pt idx="3">
                  <c:v>278912.28000000003</c:v>
                </c:pt>
                <c:pt idx="4">
                  <c:v>234392.46</c:v>
                </c:pt>
                <c:pt idx="5">
                  <c:v>193033.33600000001</c:v>
                </c:pt>
                <c:pt idx="6">
                  <c:v>185116.68900000001</c:v>
                </c:pt>
                <c:pt idx="7">
                  <c:v>188850.674</c:v>
                </c:pt>
                <c:pt idx="8">
                  <c:v>228206.69200000001</c:v>
                </c:pt>
                <c:pt idx="9">
                  <c:v>279853.42499999999</c:v>
                </c:pt>
                <c:pt idx="10">
                  <c:v>298963.614</c:v>
                </c:pt>
                <c:pt idx="11">
                  <c:v>364310.59399999998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'[Факт электропотребления с 12 по  17.xlsx]Лист1'!$D$2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17.xlsx]Лист1'!$D$3:$D$14</c:f>
              <c:numCache>
                <c:formatCode>#,##0</c:formatCode>
                <c:ptCount val="12"/>
                <c:pt idx="0">
                  <c:v>366243.50300000003</c:v>
                </c:pt>
                <c:pt idx="1">
                  <c:v>338053.848</c:v>
                </c:pt>
                <c:pt idx="2">
                  <c:v>305663.44699999999</c:v>
                </c:pt>
                <c:pt idx="3">
                  <c:v>237240.734</c:v>
                </c:pt>
                <c:pt idx="4">
                  <c:v>223979.114</c:v>
                </c:pt>
                <c:pt idx="5">
                  <c:v>185782.99400000001</c:v>
                </c:pt>
                <c:pt idx="6">
                  <c:v>183335.18799999999</c:v>
                </c:pt>
                <c:pt idx="7">
                  <c:v>184287.84899999999</c:v>
                </c:pt>
                <c:pt idx="8">
                  <c:v>218262.06099999999</c:v>
                </c:pt>
                <c:pt idx="9">
                  <c:v>279022.28700000001</c:v>
                </c:pt>
                <c:pt idx="10">
                  <c:v>308983.99300000002</c:v>
                </c:pt>
                <c:pt idx="11">
                  <c:v>362628.755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'[Факт электропотребления с 12 по  17.xlsx]Лист1'!$E$2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3">
                  <a:lumMod val="75000"/>
                  <a:alpha val="99000"/>
                </a:schemeClr>
              </a:solidFill>
            </a:ln>
          </c:spPr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17.xlsx]Лист1'!$E$3:$E$14</c:f>
              <c:numCache>
                <c:formatCode>#,##0</c:formatCode>
                <c:ptCount val="12"/>
                <c:pt idx="0">
                  <c:v>355263.53600000002</c:v>
                </c:pt>
                <c:pt idx="1">
                  <c:v>315778.96299999999</c:v>
                </c:pt>
                <c:pt idx="2">
                  <c:v>305030.511</c:v>
                </c:pt>
                <c:pt idx="3">
                  <c:v>247751.693</c:v>
                </c:pt>
                <c:pt idx="4">
                  <c:v>216831.068</c:v>
                </c:pt>
                <c:pt idx="5">
                  <c:v>184565.06899999999</c:v>
                </c:pt>
                <c:pt idx="6">
                  <c:v>184665.856</c:v>
                </c:pt>
                <c:pt idx="7">
                  <c:v>186035.353</c:v>
                </c:pt>
                <c:pt idx="8">
                  <c:v>210861.59899999999</c:v>
                </c:pt>
                <c:pt idx="9">
                  <c:v>261164.18100000001</c:v>
                </c:pt>
                <c:pt idx="10">
                  <c:v>314122.13500000001</c:v>
                </c:pt>
                <c:pt idx="11">
                  <c:v>350228.62900000002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'[Факт электропотребления с 12 по  17.xlsx]Лист1'!$F$2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17.xlsx]Лист1'!$F$3:$F$14</c:f>
              <c:numCache>
                <c:formatCode>#,##0</c:formatCode>
                <c:ptCount val="12"/>
                <c:pt idx="0">
                  <c:v>351952.23700000002</c:v>
                </c:pt>
                <c:pt idx="1">
                  <c:v>306098.50599999999</c:v>
                </c:pt>
                <c:pt idx="2">
                  <c:v>283443.011</c:v>
                </c:pt>
                <c:pt idx="3">
                  <c:v>240008.58199999999</c:v>
                </c:pt>
                <c:pt idx="4">
                  <c:v>214197.55100000001</c:v>
                </c:pt>
                <c:pt idx="5">
                  <c:v>177779.92</c:v>
                </c:pt>
                <c:pt idx="6">
                  <c:v>179906.601</c:v>
                </c:pt>
                <c:pt idx="7">
                  <c:v>185903.6</c:v>
                </c:pt>
                <c:pt idx="8">
                  <c:v>201796.97</c:v>
                </c:pt>
                <c:pt idx="9">
                  <c:v>272672.886</c:v>
                </c:pt>
                <c:pt idx="10">
                  <c:v>306555.51699999999</c:v>
                </c:pt>
                <c:pt idx="11">
                  <c:v>336503.41200000001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'[Факт электропотребления с 12 по  17.xlsx]Лист1'!$G$2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'[Факт электропотребления с 12 по  17.xlsx]Лист1'!$A$3:$A$14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'[Факт электропотребления с 12 по  17.xlsx]Лист1'!$G$3:$G$14</c:f>
              <c:numCache>
                <c:formatCode>#,##0</c:formatCode>
                <c:ptCount val="12"/>
                <c:pt idx="0">
                  <c:v>345146.359</c:v>
                </c:pt>
                <c:pt idx="1">
                  <c:v>291695.859</c:v>
                </c:pt>
                <c:pt idx="2">
                  <c:v>277495.35200000001</c:v>
                </c:pt>
                <c:pt idx="3">
                  <c:v>230598.33499999999</c:v>
                </c:pt>
                <c:pt idx="4">
                  <c:v>206562.005</c:v>
                </c:pt>
                <c:pt idx="5">
                  <c:v>182140.929</c:v>
                </c:pt>
                <c:pt idx="6">
                  <c:v>180853.929</c:v>
                </c:pt>
                <c:pt idx="7">
                  <c:v>191527.38</c:v>
                </c:pt>
                <c:pt idx="8">
                  <c:v>214990.769</c:v>
                </c:pt>
                <c:pt idx="9">
                  <c:v>261828.848</c:v>
                </c:pt>
                <c:pt idx="10">
                  <c:v>292958.84899999999</c:v>
                </c:pt>
                <c:pt idx="11">
                  <c:v>331953.658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69536"/>
        <c:axId val="175583616"/>
      </c:lineChart>
      <c:catAx>
        <c:axId val="1755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583616"/>
        <c:crosses val="autoZero"/>
        <c:auto val="1"/>
        <c:lblAlgn val="ctr"/>
        <c:lblOffset val="100"/>
        <c:noMultiLvlLbl val="0"/>
      </c:catAx>
      <c:valAx>
        <c:axId val="175583616"/>
        <c:scaling>
          <c:orientation val="minMax"/>
          <c:max val="550000"/>
          <c:min val="15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556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08A9-C377-4AB2-AD4B-2871190C00E2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BEFD-0576-4BD3-8235-5AB2FAF44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2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4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6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5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30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8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2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5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3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4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6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BD0A-3EB0-428A-A6A5-DEB91891F6EC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B1F1FE-48ED-497B-BBA0-91513FCDA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1551254" y="7937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7" y="8202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6635264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19C-29AC-4ECF-BCFF-74ED1571809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76957" y="1805452"/>
            <a:ext cx="7145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субъектов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розничного рынка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(мощности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42" y="4470131"/>
            <a:ext cx="2979681" cy="183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735708" y="57309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3" y="18854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6635264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19C-29AC-4ECF-BCFF-74ED15718098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5708" y="976011"/>
            <a:ext cx="9098956" cy="4893647"/>
          </a:xfrm>
          <a:prstGeom prst="rect">
            <a:avLst/>
          </a:prstGeom>
          <a:noFill/>
          <a:ln w="25400" cmpd="dbl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розничных рынков это участники отношений по производству, передаче, купле-продаже и потреблению электрической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энергии.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СОСТАВ: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сполнители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коммунальной услуги;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арантирующие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Энергосбытовые организации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электроэнергии;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оперативно-диспетчерского управления 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Pictures\struktura_ri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8" y="924115"/>
            <a:ext cx="8744452" cy="55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 flipH="1">
            <a:off x="735708" y="57309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3" y="18854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6635264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D19C-29AC-4ECF-BCFF-74ED15718098}" type="slidenum">
              <a:rPr lang="ru-RU" smtClean="0"/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105150"/>
            <a:ext cx="98028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16" y="693282"/>
            <a:ext cx="966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рынка электрической энергии и мощности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1301257" y="0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9" y="27803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-19000" y="6291070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30017" y="633414"/>
            <a:ext cx="85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физической поставки электроэнергии (мощности)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06" y="1973124"/>
            <a:ext cx="1119823" cy="111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53" y="2720470"/>
            <a:ext cx="16097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1" y="1555375"/>
            <a:ext cx="971679" cy="36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312063" y="3026933"/>
            <a:ext cx="1402080" cy="464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625057">
            <a:off x="5939108" y="2663499"/>
            <a:ext cx="1633728" cy="429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6055" y="5544000"/>
            <a:ext cx="16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Генерация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48256" y="4434528"/>
            <a:ext cx="187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Электрические </a:t>
            </a:r>
          </a:p>
          <a:p>
            <a:pPr algn="ctr"/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34406" y="3331066"/>
            <a:ext cx="187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Потребители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06" y="4001260"/>
            <a:ext cx="1321429" cy="10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1574569">
            <a:off x="5929062" y="3678548"/>
            <a:ext cx="1633728" cy="426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51319">
            <a:off x="2286298" y="2319303"/>
            <a:ext cx="1402080" cy="420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860895">
            <a:off x="2335540" y="3912750"/>
            <a:ext cx="1402080" cy="40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1301257" y="0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9" y="27803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-11928" y="6388347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591" y="618261"/>
            <a:ext cx="85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расчеты за электрическую энергию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6603" y="1947553"/>
            <a:ext cx="28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5" y="2163467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1115" y="1346874"/>
            <a:ext cx="187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30" y="1665143"/>
            <a:ext cx="1733714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55" y="922785"/>
            <a:ext cx="96996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58" y="4556572"/>
            <a:ext cx="16097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2304288" y="2379480"/>
            <a:ext cx="1645920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142028" y="2132219"/>
            <a:ext cx="2152600" cy="92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3587085">
            <a:off x="4844283" y="3820314"/>
            <a:ext cx="1253234" cy="415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42" y="5533543"/>
            <a:ext cx="1963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407047" y="4431052"/>
            <a:ext cx="16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896" y="1264592"/>
            <a:ext cx="294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Гарантирующий поставщик</a:t>
            </a: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0" y="3999712"/>
            <a:ext cx="1401000" cy="14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7715" y="540071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Энергосбытовая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3454782">
            <a:off x="1443263" y="3614466"/>
            <a:ext cx="944408" cy="29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9159015">
            <a:off x="2736453" y="3442641"/>
            <a:ext cx="1645920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127248" y="5034885"/>
            <a:ext cx="2360922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4172919">
            <a:off x="5325245" y="3644661"/>
            <a:ext cx="1253234" cy="2773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3566" y="1346874"/>
            <a:ext cx="1196502" cy="60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ОРЭ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705609">
            <a:off x="-19076" y="4484009"/>
            <a:ext cx="5527873" cy="1935501"/>
          </a:xfrm>
          <a:prstGeom prst="curvedUpArrow">
            <a:avLst>
              <a:gd name="adj1" fmla="val 2078"/>
              <a:gd name="adj2" fmla="val 8675"/>
              <a:gd name="adj3" fmla="val 10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1301257" y="0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9" y="27803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-11928" y="6388347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591" y="618261"/>
            <a:ext cx="857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расчеты между сетевыми организациями за услугу по передаче электрической энергии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 снизу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03" y="1947553"/>
            <a:ext cx="28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5" y="3486216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2" y="1527301"/>
            <a:ext cx="1733714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2408762">
            <a:off x="1367331" y="4074041"/>
            <a:ext cx="3680106" cy="17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4" y="4800384"/>
            <a:ext cx="1401000" cy="14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2097284" y="5757587"/>
            <a:ext cx="2266059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428326">
            <a:off x="2043795" y="4972421"/>
            <a:ext cx="2335888" cy="22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87833"/>
            <a:ext cx="1586313" cy="10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59" y="5203023"/>
            <a:ext cx="1644161" cy="11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40920" y="5661498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34713" y="3831400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2348" y="1967879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МРСК</a:t>
            </a:r>
          </a:p>
        </p:txBody>
      </p:sp>
      <p:sp>
        <p:nvSpPr>
          <p:cNvPr id="37" name="Стрелка вправо 36"/>
          <p:cNvSpPr/>
          <p:nvPr/>
        </p:nvSpPr>
        <p:spPr>
          <a:xfrm rot="18742655">
            <a:off x="6049415" y="4570392"/>
            <a:ext cx="628341" cy="62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8742655">
            <a:off x="7519624" y="2812514"/>
            <a:ext cx="628341" cy="52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12" y="1441321"/>
            <a:ext cx="2050223" cy="13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 rot="1397042">
            <a:off x="2158124" y="4326005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Котловой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6484" y="5377094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Котловой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3289509">
            <a:off x="1718629" y="3736393"/>
            <a:ext cx="3994972" cy="1900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620823">
            <a:off x="2314025" y="1938162"/>
            <a:ext cx="4881273" cy="203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1676835">
            <a:off x="2374580" y="2795153"/>
            <a:ext cx="3505149" cy="2268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026603" y="2966949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Инд. 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7320" y="4760357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Инд. 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3698" y="1735306"/>
            <a:ext cx="20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1301257" y="0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9" y="27803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-11928" y="6388347"/>
            <a:ext cx="1219200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591" y="618261"/>
            <a:ext cx="857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расчеты между сетевыми организациями за услугу по передаче электрической энергии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 сверху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6603" y="1947553"/>
            <a:ext cx="28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2" y="1493348"/>
            <a:ext cx="1733714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2457565" y="1701011"/>
            <a:ext cx="3661697" cy="415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14" y="3831400"/>
            <a:ext cx="2083250" cy="138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7" y="5378618"/>
            <a:ext cx="1644161" cy="11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9210" y="5661498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1264" y="4200732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8480015">
            <a:off x="2600909" y="5355290"/>
            <a:ext cx="1311081" cy="231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7759216">
            <a:off x="5940853" y="3286991"/>
            <a:ext cx="628341" cy="285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86" y="1476606"/>
            <a:ext cx="2050223" cy="13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23281" y="1499917"/>
            <a:ext cx="1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3802" y="1452526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Котловой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8727" y="3429839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Инд. 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2934" y="5218820"/>
            <a:ext cx="13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Инд.  тариф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2817028" y="2331272"/>
            <a:ext cx="3661697" cy="2075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05266" y="2096425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831922">
            <a:off x="2892418" y="3054992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4616205">
            <a:off x="1295172" y="4016066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5583674">
            <a:off x="519096" y="3951094"/>
            <a:ext cx="1948395" cy="149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2585222" flipV="1">
            <a:off x="2007875" y="3214168"/>
            <a:ext cx="1885737" cy="1935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039321"/>
              </p:ext>
            </p:extLst>
          </p:nvPr>
        </p:nvGraphicFramePr>
        <p:xfrm>
          <a:off x="460375" y="1079926"/>
          <a:ext cx="9390761" cy="548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 flipH="1">
            <a:off x="1301257" y="0"/>
            <a:ext cx="6155286" cy="575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solidFill>
                  <a:srgbClr val="0049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49A2"/>
                </a:solidFill>
                <a:latin typeface="Arial" pitchFamily="34" charset="0"/>
                <a:cs typeface="Arial" pitchFamily="34" charset="0"/>
              </a:rPr>
              <a:t>АО «Читаэнергосбыт»</a:t>
            </a:r>
            <a:endParaRPr lang="ru-RU" sz="1400" b="1" dirty="0">
              <a:solidFill>
                <a:srgbClr val="0049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9" y="27803"/>
            <a:ext cx="649651" cy="6134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3414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301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6658710"/>
            <a:ext cx="1219200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Порядок заключения договора энергоснабжения для юр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591" y="618261"/>
            <a:ext cx="857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электропотребления 2012 – 2017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26603" y="1947553"/>
            <a:ext cx="28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187</Words>
  <Application>Microsoft Office PowerPoint</Application>
  <PresentationFormat>Произвольный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"Читаэнергосбыт"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Б. Попов</dc:creator>
  <cp:lastModifiedBy>Заварзина Анастасия Сергеевна</cp:lastModifiedBy>
  <cp:revision>105</cp:revision>
  <cp:lastPrinted>2018-02-02T04:51:58Z</cp:lastPrinted>
  <dcterms:created xsi:type="dcterms:W3CDTF">2017-08-01T23:52:11Z</dcterms:created>
  <dcterms:modified xsi:type="dcterms:W3CDTF">2018-02-09T02:39:02Z</dcterms:modified>
</cp:coreProperties>
</file>